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Default Extension="bin" ContentType="application/vnd.openxmlformats-officedocument.oleObject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jpeg" ContentType="image/jpeg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2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Masters/slideMaster7.xml" ContentType="application/vnd.openxmlformats-officedocument.presentationml.slideMaster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7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8" r:id="rId3"/>
    <p:sldMasterId id="2147483714" r:id="rId4"/>
    <p:sldMasterId id="2147483739" r:id="rId5"/>
    <p:sldMasterId id="2147483775" r:id="rId6"/>
    <p:sldMasterId id="2147483787" r:id="rId7"/>
    <p:sldMasterId id="2147483799" r:id="rId8"/>
    <p:sldMasterId id="2147483811" r:id="rId9"/>
  </p:sldMasterIdLst>
  <p:notesMasterIdLst>
    <p:notesMasterId r:id="rId32"/>
  </p:notesMasterIdLst>
  <p:sldIdLst>
    <p:sldId id="259" r:id="rId10"/>
    <p:sldId id="276" r:id="rId11"/>
    <p:sldId id="261" r:id="rId12"/>
    <p:sldId id="266" r:id="rId13"/>
    <p:sldId id="277" r:id="rId14"/>
    <p:sldId id="284" r:id="rId15"/>
    <p:sldId id="278" r:id="rId16"/>
    <p:sldId id="269" r:id="rId17"/>
    <p:sldId id="285" r:id="rId18"/>
    <p:sldId id="289" r:id="rId19"/>
    <p:sldId id="286" r:id="rId20"/>
    <p:sldId id="287" r:id="rId21"/>
    <p:sldId id="288" r:id="rId22"/>
    <p:sldId id="280" r:id="rId23"/>
    <p:sldId id="271" r:id="rId24"/>
    <p:sldId id="272" r:id="rId25"/>
    <p:sldId id="263" r:id="rId26"/>
    <p:sldId id="268" r:id="rId27"/>
    <p:sldId id="282" r:id="rId28"/>
    <p:sldId id="281" r:id="rId29"/>
    <p:sldId id="283" r:id="rId30"/>
    <p:sldId id="270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EC5ADB"/>
    <a:srgbClr val="3A747A"/>
    <a:srgbClr val="C9C9FF"/>
    <a:srgbClr val="9393FF"/>
    <a:srgbClr val="D9FFFB"/>
    <a:srgbClr val="33FFD8"/>
    <a:srgbClr val="139D37"/>
    <a:srgbClr val="85FFE8"/>
    <a:srgbClr val="00F2C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19" autoAdjust="0"/>
    <p:restoredTop sz="94599" autoAdjust="0"/>
  </p:normalViewPr>
  <p:slideViewPr>
    <p:cSldViewPr>
      <p:cViewPr varScale="1">
        <p:scale>
          <a:sx n="64" d="100"/>
          <a:sy n="64" d="100"/>
        </p:scale>
        <p:origin x="-69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492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D8295A-69AE-4A0D-8547-72E5E149C96D}" type="datetimeFigureOut">
              <a:rPr lang="ru-RU" smtClean="0"/>
              <a:pPr/>
              <a:t>16.02.2015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2C6221-0DEF-49D9-BE33-2E891C69424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79358-3793-441C-9219-5A50C9FF26BB}" type="datetimeFigureOut">
              <a:rPr lang="ru-RU" smtClean="0"/>
              <a:pPr/>
              <a:t>16.02.2015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D7554-11F8-4120-810E-32421068DD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79358-3793-441C-9219-5A50C9FF26BB}" type="datetimeFigureOut">
              <a:rPr lang="ru-RU" smtClean="0"/>
              <a:pPr/>
              <a:t>16.02.2015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D7554-11F8-4120-810E-32421068DD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50383-C6AF-4DD4-B7D3-4D66871F390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7FFB4-9302-4A4F-9C4B-BE4DB05B639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79358-3793-441C-9219-5A50C9FF26BB}" type="datetimeFigureOut">
              <a:rPr lang="ru-RU" smtClean="0"/>
              <a:pPr/>
              <a:t>16.02.2015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D7554-11F8-4120-810E-32421068DD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5123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ru-RU">
                <a:solidFill>
                  <a:srgbClr val="2F1311"/>
                </a:solidFill>
              </a:endParaRPr>
            </a:p>
          </p:txBody>
        </p:sp>
        <p:sp>
          <p:nvSpPr>
            <p:cNvPr id="5124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ru-RU">
                <a:solidFill>
                  <a:srgbClr val="2F1311"/>
                </a:solidFill>
              </a:endParaRPr>
            </a:p>
          </p:txBody>
        </p:sp>
        <p:sp>
          <p:nvSpPr>
            <p:cNvPr id="5125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ru-RU">
                <a:solidFill>
                  <a:srgbClr val="2F1311"/>
                </a:solidFill>
              </a:endParaRPr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4944" y="1"/>
              <a:ext cx="816" cy="3974"/>
              <a:chOff x="4944" y="1"/>
              <a:chExt cx="816" cy="3974"/>
            </a:xfrm>
          </p:grpSpPr>
          <p:grpSp>
            <p:nvGrpSpPr>
              <p:cNvPr id="4" name="Group 7"/>
              <p:cNvGrpSpPr>
                <a:grpSpLocks/>
              </p:cNvGrpSpPr>
              <p:nvPr userDrawn="1"/>
            </p:nvGrpSpPr>
            <p:grpSpPr bwMode="auto">
              <a:xfrm>
                <a:off x="5280" y="1"/>
                <a:ext cx="480" cy="1430"/>
                <a:chOff x="5280" y="1"/>
                <a:chExt cx="480" cy="1430"/>
              </a:xfrm>
            </p:grpSpPr>
            <p:grpSp>
              <p:nvGrpSpPr>
                <p:cNvPr id="5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0"/>
                  <a:ext cx="174" cy="176"/>
                  <a:chOff x="1657" y="323"/>
                  <a:chExt cx="1691" cy="2560"/>
                </a:xfrm>
              </p:grpSpPr>
              <p:grpSp>
                <p:nvGrpSpPr>
                  <p:cNvPr id="6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657" y="323"/>
                    <a:ext cx="1691" cy="2560"/>
                    <a:chOff x="1657" y="323"/>
                    <a:chExt cx="1691" cy="2560"/>
                  </a:xfrm>
                </p:grpSpPr>
                <p:sp>
                  <p:nvSpPr>
                    <p:cNvPr id="5130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17" y="323"/>
                      <a:ext cx="1231" cy="2560"/>
                    </a:xfrm>
                    <a:custGeom>
                      <a:avLst/>
                      <a:gdLst/>
                      <a:ahLst/>
                      <a:cxnLst>
                        <a:cxn ang="0">
                          <a:pos x="337" y="283"/>
                        </a:cxn>
                        <a:cxn ang="0">
                          <a:pos x="415" y="115"/>
                        </a:cxn>
                        <a:cxn ang="0">
                          <a:pos x="583" y="7"/>
                        </a:cxn>
                        <a:cxn ang="0">
                          <a:pos x="895" y="61"/>
                        </a:cxn>
                        <a:cxn ang="0">
                          <a:pos x="1051" y="349"/>
                        </a:cxn>
                        <a:cxn ang="0">
                          <a:pos x="979" y="769"/>
                        </a:cxn>
                        <a:cxn ang="0">
                          <a:pos x="943" y="943"/>
                        </a:cxn>
                        <a:cxn ang="0">
                          <a:pos x="1105" y="1075"/>
                        </a:cxn>
                        <a:cxn ang="0">
                          <a:pos x="1231" y="1525"/>
                        </a:cxn>
                        <a:cxn ang="0">
                          <a:pos x="1123" y="1969"/>
                        </a:cxn>
                        <a:cxn ang="0">
                          <a:pos x="907" y="2077"/>
                        </a:cxn>
                        <a:cxn ang="0">
                          <a:pos x="721" y="2059"/>
                        </a:cxn>
                        <a:cxn ang="0">
                          <a:pos x="655" y="2251"/>
                        </a:cxn>
                        <a:cxn ang="0">
                          <a:pos x="529" y="2527"/>
                        </a:cxn>
                        <a:cxn ang="0">
                          <a:pos x="211" y="2509"/>
                        </a:cxn>
                        <a:cxn ang="0">
                          <a:pos x="31" y="2227"/>
                        </a:cxn>
                        <a:cxn ang="0">
                          <a:pos x="25" y="1969"/>
                        </a:cxn>
                        <a:cxn ang="0">
                          <a:pos x="145" y="1651"/>
                        </a:cxn>
                        <a:cxn ang="0">
                          <a:pos x="259" y="1513"/>
                        </a:cxn>
                        <a:cxn ang="0">
                          <a:pos x="217" y="1729"/>
                        </a:cxn>
                        <a:cxn ang="0">
                          <a:pos x="73" y="2023"/>
                        </a:cxn>
                        <a:cxn ang="0">
                          <a:pos x="169" y="2323"/>
                        </a:cxn>
                        <a:cxn ang="0">
                          <a:pos x="439" y="2431"/>
                        </a:cxn>
                        <a:cxn ang="0">
                          <a:pos x="595" y="2227"/>
                        </a:cxn>
                        <a:cxn ang="0">
                          <a:pos x="577" y="1807"/>
                        </a:cxn>
                        <a:cxn ang="0">
                          <a:pos x="493" y="1531"/>
                        </a:cxn>
                        <a:cxn ang="0">
                          <a:pos x="535" y="1459"/>
                        </a:cxn>
                        <a:cxn ang="0">
                          <a:pos x="625" y="1633"/>
                        </a:cxn>
                        <a:cxn ang="0">
                          <a:pos x="721" y="1933"/>
                        </a:cxn>
                        <a:cxn ang="0">
                          <a:pos x="967" y="1963"/>
                        </a:cxn>
                        <a:cxn ang="0">
                          <a:pos x="1135" y="1687"/>
                        </a:cxn>
                        <a:cxn ang="0">
                          <a:pos x="1117" y="1273"/>
                        </a:cxn>
                        <a:cxn ang="0">
                          <a:pos x="883" y="1057"/>
                        </a:cxn>
                        <a:cxn ang="0">
                          <a:pos x="679" y="1129"/>
                        </a:cxn>
                        <a:cxn ang="0">
                          <a:pos x="577" y="1117"/>
                        </a:cxn>
                        <a:cxn ang="0">
                          <a:pos x="619" y="1033"/>
                        </a:cxn>
                        <a:cxn ang="0">
                          <a:pos x="811" y="937"/>
                        </a:cxn>
                        <a:cxn ang="0">
                          <a:pos x="949" y="613"/>
                        </a:cxn>
                        <a:cxn ang="0">
                          <a:pos x="883" y="175"/>
                        </a:cxn>
                        <a:cxn ang="0">
                          <a:pos x="619" y="103"/>
                        </a:cxn>
                        <a:cxn ang="0">
                          <a:pos x="391" y="355"/>
                        </a:cxn>
                        <a:cxn ang="0">
                          <a:pos x="403" y="763"/>
                        </a:cxn>
                        <a:cxn ang="0">
                          <a:pos x="343" y="949"/>
                        </a:cxn>
                        <a:cxn ang="0">
                          <a:pos x="289" y="685"/>
                        </a:cxn>
                        <a:cxn ang="0">
                          <a:pos x="307" y="367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>
                        <a:solidFill>
                          <a:srgbClr val="2F1311"/>
                        </a:solidFill>
                      </a:endParaRPr>
                    </a:p>
                  </p:txBody>
                </p:sp>
                <p:sp>
                  <p:nvSpPr>
                    <p:cNvPr id="5131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657" y="376"/>
                      <a:ext cx="865" cy="2071"/>
                    </a:xfrm>
                    <a:custGeom>
                      <a:avLst/>
                      <a:gdLst/>
                      <a:ahLst/>
                      <a:cxnLst>
                        <a:cxn ang="0">
                          <a:pos x="785" y="530"/>
                        </a:cxn>
                        <a:cxn ang="0">
                          <a:pos x="797" y="350"/>
                        </a:cxn>
                        <a:cxn ang="0">
                          <a:pos x="863" y="206"/>
                        </a:cxn>
                        <a:cxn ang="0">
                          <a:pos x="809" y="218"/>
                        </a:cxn>
                        <a:cxn ang="0">
                          <a:pos x="749" y="218"/>
                        </a:cxn>
                        <a:cxn ang="0">
                          <a:pos x="683" y="116"/>
                        </a:cxn>
                        <a:cxn ang="0">
                          <a:pos x="611" y="32"/>
                        </a:cxn>
                        <a:cxn ang="0">
                          <a:pos x="509" y="2"/>
                        </a:cxn>
                        <a:cxn ang="0">
                          <a:pos x="407" y="20"/>
                        </a:cxn>
                        <a:cxn ang="0">
                          <a:pos x="281" y="74"/>
                        </a:cxn>
                        <a:cxn ang="0">
                          <a:pos x="173" y="206"/>
                        </a:cxn>
                        <a:cxn ang="0">
                          <a:pos x="119" y="404"/>
                        </a:cxn>
                        <a:cxn ang="0">
                          <a:pos x="131" y="590"/>
                        </a:cxn>
                        <a:cxn ang="0">
                          <a:pos x="173" y="782"/>
                        </a:cxn>
                        <a:cxn ang="0">
                          <a:pos x="197" y="884"/>
                        </a:cxn>
                        <a:cxn ang="0">
                          <a:pos x="167" y="986"/>
                        </a:cxn>
                        <a:cxn ang="0">
                          <a:pos x="65" y="1124"/>
                        </a:cxn>
                        <a:cxn ang="0">
                          <a:pos x="17" y="1298"/>
                        </a:cxn>
                        <a:cxn ang="0">
                          <a:pos x="5" y="1550"/>
                        </a:cxn>
                        <a:cxn ang="0">
                          <a:pos x="47" y="1748"/>
                        </a:cxn>
                        <a:cxn ang="0">
                          <a:pos x="131" y="1898"/>
                        </a:cxn>
                        <a:cxn ang="0">
                          <a:pos x="299" y="1988"/>
                        </a:cxn>
                        <a:cxn ang="0">
                          <a:pos x="425" y="1982"/>
                        </a:cxn>
                        <a:cxn ang="0">
                          <a:pos x="467" y="1994"/>
                        </a:cxn>
                        <a:cxn ang="0">
                          <a:pos x="497" y="2066"/>
                        </a:cxn>
                        <a:cxn ang="0">
                          <a:pos x="497" y="1964"/>
                        </a:cxn>
                        <a:cxn ang="0">
                          <a:pos x="557" y="1778"/>
                        </a:cxn>
                        <a:cxn ang="0">
                          <a:pos x="617" y="1658"/>
                        </a:cxn>
                        <a:cxn ang="0">
                          <a:pos x="581" y="1700"/>
                        </a:cxn>
                        <a:cxn ang="0">
                          <a:pos x="515" y="1820"/>
                        </a:cxn>
                        <a:cxn ang="0">
                          <a:pos x="407" y="1904"/>
                        </a:cxn>
                        <a:cxn ang="0">
                          <a:pos x="269" y="1898"/>
                        </a:cxn>
                        <a:cxn ang="0">
                          <a:pos x="179" y="1814"/>
                        </a:cxn>
                        <a:cxn ang="0">
                          <a:pos x="113" y="1640"/>
                        </a:cxn>
                        <a:cxn ang="0">
                          <a:pos x="107" y="1394"/>
                        </a:cxn>
                        <a:cxn ang="0">
                          <a:pos x="137" y="1190"/>
                        </a:cxn>
                        <a:cxn ang="0">
                          <a:pos x="203" y="1070"/>
                        </a:cxn>
                        <a:cxn ang="0">
                          <a:pos x="323" y="1022"/>
                        </a:cxn>
                        <a:cxn ang="0">
                          <a:pos x="509" y="1076"/>
                        </a:cxn>
                        <a:cxn ang="0">
                          <a:pos x="611" y="1124"/>
                        </a:cxn>
                        <a:cxn ang="0">
                          <a:pos x="665" y="1100"/>
                        </a:cxn>
                        <a:cxn ang="0">
                          <a:pos x="659" y="1046"/>
                        </a:cxn>
                        <a:cxn ang="0">
                          <a:pos x="611" y="1004"/>
                        </a:cxn>
                        <a:cxn ang="0">
                          <a:pos x="497" y="980"/>
                        </a:cxn>
                        <a:cxn ang="0">
                          <a:pos x="323" y="896"/>
                        </a:cxn>
                        <a:cxn ang="0">
                          <a:pos x="233" y="680"/>
                        </a:cxn>
                        <a:cxn ang="0">
                          <a:pos x="209" y="416"/>
                        </a:cxn>
                        <a:cxn ang="0">
                          <a:pos x="317" y="170"/>
                        </a:cxn>
                        <a:cxn ang="0">
                          <a:pos x="485" y="110"/>
                        </a:cxn>
                        <a:cxn ang="0">
                          <a:pos x="617" y="164"/>
                        </a:cxn>
                        <a:cxn ang="0">
                          <a:pos x="707" y="290"/>
                        </a:cxn>
                        <a:cxn ang="0">
                          <a:pos x="737" y="428"/>
                        </a:cxn>
                        <a:cxn ang="0">
                          <a:pos x="773" y="602"/>
                        </a:cxn>
                        <a:cxn ang="0">
                          <a:pos x="809" y="584"/>
                        </a:cxn>
                        <a:cxn ang="0">
                          <a:pos x="785" y="530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>
                        <a:solidFill>
                          <a:srgbClr val="2F1311"/>
                        </a:solidFill>
                      </a:endParaRPr>
                    </a:p>
                  </p:txBody>
                </p:sp>
              </p:grpSp>
              <p:sp>
                <p:nvSpPr>
                  <p:cNvPr id="5132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400" y="1428"/>
                    <a:ext cx="168" cy="246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>
                      <a:solidFill>
                        <a:srgbClr val="2F1311"/>
                      </a:solidFill>
                    </a:endParaRPr>
                  </a:p>
                </p:txBody>
              </p:sp>
              <p:sp>
                <p:nvSpPr>
                  <p:cNvPr id="5133" name="Freeform 13"/>
                  <p:cNvSpPr>
                    <a:spLocks/>
                  </p:cNvSpPr>
                  <p:nvPr/>
                </p:nvSpPr>
                <p:spPr bwMode="auto">
                  <a:xfrm>
                    <a:off x="2595" y="741"/>
                    <a:ext cx="266" cy="521"/>
                  </a:xfrm>
                  <a:custGeom>
                    <a:avLst/>
                    <a:gdLst/>
                    <a:ahLst/>
                    <a:cxnLst>
                      <a:cxn ang="0">
                        <a:pos x="3" y="483"/>
                      </a:cxn>
                      <a:cxn ang="0">
                        <a:pos x="27" y="273"/>
                      </a:cxn>
                      <a:cxn ang="0">
                        <a:pos x="111" y="45"/>
                      </a:cxn>
                      <a:cxn ang="0">
                        <a:pos x="183" y="3"/>
                      </a:cxn>
                      <a:cxn ang="0">
                        <a:pos x="237" y="39"/>
                      </a:cxn>
                      <a:cxn ang="0">
                        <a:pos x="261" y="129"/>
                      </a:cxn>
                      <a:cxn ang="0">
                        <a:pos x="207" y="273"/>
                      </a:cxn>
                      <a:cxn ang="0">
                        <a:pos x="105" y="477"/>
                      </a:cxn>
                      <a:cxn ang="0">
                        <a:pos x="45" y="501"/>
                      </a:cxn>
                      <a:cxn ang="0">
                        <a:pos x="3" y="483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>
                      <a:solidFill>
                        <a:srgbClr val="2F1311"/>
                      </a:solidFill>
                    </a:endParaRPr>
                  </a:p>
                </p:txBody>
              </p:sp>
              <p:sp>
                <p:nvSpPr>
                  <p:cNvPr id="5134" name="Freeform 14"/>
                  <p:cNvSpPr>
                    <a:spLocks/>
                  </p:cNvSpPr>
                  <p:nvPr/>
                </p:nvSpPr>
                <p:spPr bwMode="auto">
                  <a:xfrm>
                    <a:off x="2672" y="1593"/>
                    <a:ext cx="392" cy="340"/>
                  </a:xfrm>
                  <a:custGeom>
                    <a:avLst/>
                    <a:gdLst/>
                    <a:ahLst/>
                    <a:cxnLst>
                      <a:cxn ang="0">
                        <a:pos x="100" y="201"/>
                      </a:cxn>
                      <a:cxn ang="0">
                        <a:pos x="16" y="87"/>
                      </a:cxn>
                      <a:cxn ang="0">
                        <a:pos x="4" y="45"/>
                      </a:cxn>
                      <a:cxn ang="0">
                        <a:pos x="28" y="3"/>
                      </a:cxn>
                      <a:cxn ang="0">
                        <a:pos x="130" y="27"/>
                      </a:cxn>
                      <a:cxn ang="0">
                        <a:pos x="250" y="75"/>
                      </a:cxn>
                      <a:cxn ang="0">
                        <a:pos x="364" y="159"/>
                      </a:cxn>
                      <a:cxn ang="0">
                        <a:pos x="388" y="273"/>
                      </a:cxn>
                      <a:cxn ang="0">
                        <a:pos x="340" y="333"/>
                      </a:cxn>
                      <a:cxn ang="0">
                        <a:pos x="244" y="315"/>
                      </a:cxn>
                      <a:cxn ang="0">
                        <a:pos x="100" y="20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>
                      <a:solidFill>
                        <a:srgbClr val="2F1311"/>
                      </a:solidFill>
                    </a:endParaRPr>
                  </a:p>
                </p:txBody>
              </p:sp>
              <p:sp>
                <p:nvSpPr>
                  <p:cNvPr id="5135" name="Freeform 15"/>
                  <p:cNvSpPr>
                    <a:spLocks/>
                  </p:cNvSpPr>
                  <p:nvPr/>
                </p:nvSpPr>
                <p:spPr bwMode="auto">
                  <a:xfrm>
                    <a:off x="2412" y="1929"/>
                    <a:ext cx="151" cy="558"/>
                  </a:xfrm>
                  <a:custGeom>
                    <a:avLst/>
                    <a:gdLst/>
                    <a:ahLst/>
                    <a:cxnLst>
                      <a:cxn ang="0">
                        <a:pos x="18" y="165"/>
                      </a:cxn>
                      <a:cxn ang="0">
                        <a:pos x="42" y="39"/>
                      </a:cxn>
                      <a:cxn ang="0">
                        <a:pos x="66" y="3"/>
                      </a:cxn>
                      <a:cxn ang="0">
                        <a:pos x="108" y="27"/>
                      </a:cxn>
                      <a:cxn ang="0">
                        <a:pos x="138" y="165"/>
                      </a:cxn>
                      <a:cxn ang="0">
                        <a:pos x="144" y="423"/>
                      </a:cxn>
                      <a:cxn ang="0">
                        <a:pos x="96" y="543"/>
                      </a:cxn>
                      <a:cxn ang="0">
                        <a:pos x="24" y="513"/>
                      </a:cxn>
                      <a:cxn ang="0">
                        <a:pos x="0" y="315"/>
                      </a:cxn>
                      <a:cxn ang="0">
                        <a:pos x="18" y="165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>
                      <a:solidFill>
                        <a:srgbClr val="2F1311"/>
                      </a:solidFill>
                    </a:endParaRPr>
                  </a:p>
                </p:txBody>
              </p:sp>
              <p:sp>
                <p:nvSpPr>
                  <p:cNvPr id="5136" name="Freeform 16"/>
                  <p:cNvSpPr>
                    <a:spLocks/>
                  </p:cNvSpPr>
                  <p:nvPr/>
                </p:nvSpPr>
                <p:spPr bwMode="auto">
                  <a:xfrm>
                    <a:off x="1907" y="1589"/>
                    <a:ext cx="392" cy="253"/>
                  </a:xfrm>
                  <a:custGeom>
                    <a:avLst/>
                    <a:gdLst/>
                    <a:ahLst/>
                    <a:cxnLst>
                      <a:cxn ang="0">
                        <a:pos x="175" y="61"/>
                      </a:cxn>
                      <a:cxn ang="0">
                        <a:pos x="307" y="19"/>
                      </a:cxn>
                      <a:cxn ang="0">
                        <a:pos x="367" y="7"/>
                      </a:cxn>
                      <a:cxn ang="0">
                        <a:pos x="385" y="61"/>
                      </a:cxn>
                      <a:cxn ang="0">
                        <a:pos x="325" y="133"/>
                      </a:cxn>
                      <a:cxn ang="0">
                        <a:pos x="193" y="223"/>
                      </a:cxn>
                      <a:cxn ang="0">
                        <a:pos x="37" y="247"/>
                      </a:cxn>
                      <a:cxn ang="0">
                        <a:pos x="1" y="187"/>
                      </a:cxn>
                      <a:cxn ang="0">
                        <a:pos x="43" y="115"/>
                      </a:cxn>
                      <a:cxn ang="0">
                        <a:pos x="175" y="61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>
                      <a:solidFill>
                        <a:srgbClr val="2F1311"/>
                      </a:solidFill>
                    </a:endParaRPr>
                  </a:p>
                </p:txBody>
              </p:sp>
              <p:sp>
                <p:nvSpPr>
                  <p:cNvPr id="5137" name="Freeform 17"/>
                  <p:cNvSpPr>
                    <a:spLocks/>
                  </p:cNvSpPr>
                  <p:nvPr/>
                </p:nvSpPr>
                <p:spPr bwMode="auto">
                  <a:xfrm>
                    <a:off x="2094" y="930"/>
                    <a:ext cx="238" cy="386"/>
                  </a:xfrm>
                  <a:custGeom>
                    <a:avLst/>
                    <a:gdLst/>
                    <a:ahLst/>
                    <a:cxnLst>
                      <a:cxn ang="0">
                        <a:pos x="78" y="270"/>
                      </a:cxn>
                      <a:cxn ang="0">
                        <a:pos x="24" y="192"/>
                      </a:cxn>
                      <a:cxn ang="0">
                        <a:pos x="0" y="96"/>
                      </a:cxn>
                      <a:cxn ang="0">
                        <a:pos x="24" y="12"/>
                      </a:cxn>
                      <a:cxn ang="0">
                        <a:pos x="120" y="24"/>
                      </a:cxn>
                      <a:cxn ang="0">
                        <a:pos x="180" y="132"/>
                      </a:cxn>
                      <a:cxn ang="0">
                        <a:pos x="234" y="306"/>
                      </a:cxn>
                      <a:cxn ang="0">
                        <a:pos x="204" y="378"/>
                      </a:cxn>
                      <a:cxn ang="0">
                        <a:pos x="168" y="354"/>
                      </a:cxn>
                      <a:cxn ang="0">
                        <a:pos x="78" y="270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>
                      <a:solidFill>
                        <a:srgbClr val="2F1311"/>
                      </a:solidFill>
                    </a:endParaRPr>
                  </a:p>
                </p:txBody>
              </p:sp>
            </p:grpSp>
            <p:pic>
              <p:nvPicPr>
                <p:cNvPr id="5138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139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140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141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142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143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144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145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  <p:grpSp>
            <p:nvGrpSpPr>
              <p:cNvPr id="7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5147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148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149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150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151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152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153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154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155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156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157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158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159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160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161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162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163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164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165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</p:grpSp>
        <p:sp>
          <p:nvSpPr>
            <p:cNvPr id="5166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/>
              <a:ahLst/>
              <a:cxnLst>
                <a:cxn ang="0">
                  <a:pos x="372" y="154"/>
                </a:cxn>
                <a:cxn ang="0">
                  <a:pos x="378" y="412"/>
                </a:cxn>
                <a:cxn ang="0">
                  <a:pos x="312" y="724"/>
                </a:cxn>
                <a:cxn ang="0">
                  <a:pos x="138" y="928"/>
                </a:cxn>
                <a:cxn ang="0">
                  <a:pos x="0" y="976"/>
                </a:cxn>
                <a:cxn ang="0">
                  <a:pos x="0" y="1222"/>
                </a:cxn>
                <a:cxn ang="0">
                  <a:pos x="750" y="1222"/>
                </a:cxn>
                <a:cxn ang="0">
                  <a:pos x="750" y="178"/>
                </a:cxn>
                <a:cxn ang="0">
                  <a:pos x="372" y="154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2F1311"/>
                </a:solidFill>
              </a:endParaRPr>
            </a:p>
          </p:txBody>
        </p:sp>
        <p:sp>
          <p:nvSpPr>
            <p:cNvPr id="5167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2F1311"/>
                </a:solidFill>
              </a:endParaRPr>
            </a:p>
          </p:txBody>
        </p:sp>
        <p:sp>
          <p:nvSpPr>
            <p:cNvPr id="5168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2F1311"/>
                </a:solidFill>
              </a:endParaRPr>
            </a:p>
          </p:txBody>
        </p:sp>
        <p:sp>
          <p:nvSpPr>
            <p:cNvPr id="5169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/>
              <a:ahLst/>
              <a:cxnLst>
                <a:cxn ang="0">
                  <a:pos x="486" y="3"/>
                </a:cxn>
                <a:cxn ang="0">
                  <a:pos x="402" y="381"/>
                </a:cxn>
                <a:cxn ang="0">
                  <a:pos x="216" y="777"/>
                </a:cxn>
                <a:cxn ang="0">
                  <a:pos x="0" y="1119"/>
                </a:cxn>
                <a:cxn ang="0">
                  <a:pos x="102" y="1101"/>
                </a:cxn>
                <a:cxn ang="0">
                  <a:pos x="282" y="1119"/>
                </a:cxn>
                <a:cxn ang="0">
                  <a:pos x="378" y="1185"/>
                </a:cxn>
                <a:cxn ang="0">
                  <a:pos x="432" y="1269"/>
                </a:cxn>
                <a:cxn ang="0">
                  <a:pos x="444" y="1365"/>
                </a:cxn>
                <a:cxn ang="0">
                  <a:pos x="498" y="1203"/>
                </a:cxn>
                <a:cxn ang="0">
                  <a:pos x="564" y="825"/>
                </a:cxn>
                <a:cxn ang="0">
                  <a:pos x="606" y="363"/>
                </a:cxn>
                <a:cxn ang="0">
                  <a:pos x="486" y="3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2F1311"/>
                </a:solidFill>
              </a:endParaRPr>
            </a:p>
          </p:txBody>
        </p:sp>
        <p:sp>
          <p:nvSpPr>
            <p:cNvPr id="5170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/>
              <a:ahLst/>
              <a:cxnLst>
                <a:cxn ang="0">
                  <a:pos x="42" y="61"/>
                </a:cxn>
                <a:cxn ang="0">
                  <a:pos x="156" y="517"/>
                </a:cxn>
                <a:cxn ang="0">
                  <a:pos x="288" y="991"/>
                </a:cxn>
                <a:cxn ang="0">
                  <a:pos x="414" y="1435"/>
                </a:cxn>
                <a:cxn ang="0">
                  <a:pos x="576" y="1807"/>
                </a:cxn>
                <a:cxn ang="0">
                  <a:pos x="576" y="3055"/>
                </a:cxn>
                <a:cxn ang="0">
                  <a:pos x="414" y="2557"/>
                </a:cxn>
                <a:cxn ang="0">
                  <a:pos x="252" y="1765"/>
                </a:cxn>
                <a:cxn ang="0">
                  <a:pos x="126" y="961"/>
                </a:cxn>
                <a:cxn ang="0">
                  <a:pos x="12" y="151"/>
                </a:cxn>
                <a:cxn ang="0">
                  <a:pos x="42" y="6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2F1311"/>
                </a:solidFill>
              </a:endParaRPr>
            </a:p>
          </p:txBody>
        </p:sp>
        <p:sp>
          <p:nvSpPr>
            <p:cNvPr id="5171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/>
              <a:ahLst/>
              <a:cxnLst>
                <a:cxn ang="0">
                  <a:pos x="69" y="63"/>
                </a:cxn>
                <a:cxn ang="0">
                  <a:pos x="207" y="549"/>
                </a:cxn>
                <a:cxn ang="0">
                  <a:pos x="381" y="1101"/>
                </a:cxn>
                <a:cxn ang="0">
                  <a:pos x="573" y="1575"/>
                </a:cxn>
                <a:cxn ang="0">
                  <a:pos x="573" y="1935"/>
                </a:cxn>
                <a:cxn ang="0">
                  <a:pos x="321" y="1449"/>
                </a:cxn>
                <a:cxn ang="0">
                  <a:pos x="147" y="699"/>
                </a:cxn>
                <a:cxn ang="0">
                  <a:pos x="15" y="171"/>
                </a:cxn>
                <a:cxn ang="0">
                  <a:pos x="69" y="63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2F1311"/>
                </a:solidFill>
              </a:endParaRPr>
            </a:p>
          </p:txBody>
        </p:sp>
        <p:sp>
          <p:nvSpPr>
            <p:cNvPr id="5172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2F1311"/>
                </a:solidFill>
              </a:endParaRPr>
            </a:p>
          </p:txBody>
        </p:sp>
        <p:sp>
          <p:nvSpPr>
            <p:cNvPr id="5173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2F1311"/>
                </a:solidFill>
              </a:endParaRPr>
            </a:p>
          </p:txBody>
        </p:sp>
        <p:sp>
          <p:nvSpPr>
            <p:cNvPr id="5174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ru-RU">
                <a:solidFill>
                  <a:srgbClr val="2F1311"/>
                </a:solidFill>
              </a:endParaRPr>
            </a:p>
          </p:txBody>
        </p:sp>
        <p:sp>
          <p:nvSpPr>
            <p:cNvPr id="5175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2F1311"/>
                </a:solidFill>
              </a:endParaRPr>
            </a:p>
          </p:txBody>
        </p:sp>
        <p:sp>
          <p:nvSpPr>
            <p:cNvPr id="5176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G0" fmla="+- 607 0 0"/>
                <a:gd name="G1" fmla="+- 21600 0 607"/>
                <a:gd name="G2" fmla="*/ 607 1 2"/>
                <a:gd name="G3" fmla="+- 21600 0 G2"/>
                <a:gd name="G4" fmla="+/ 607 21600 2"/>
                <a:gd name="G5" fmla="+/ G1 0 2"/>
                <a:gd name="G6" fmla="*/ 21600 21600 607"/>
                <a:gd name="G7" fmla="*/ G6 1 2"/>
                <a:gd name="G8" fmla="+- 21600 0 G7"/>
                <a:gd name="G9" fmla="*/ 21600 1 2"/>
                <a:gd name="G10" fmla="+- 607 0 G9"/>
                <a:gd name="G11" fmla="?: G10 G8 0"/>
                <a:gd name="G12" fmla="?: G10 G7 21600"/>
                <a:gd name="T0" fmla="*/ 21296 w 21600"/>
                <a:gd name="T1" fmla="*/ 10800 h 21600"/>
                <a:gd name="T2" fmla="*/ 10800 w 21600"/>
                <a:gd name="T3" fmla="*/ 21600 h 21600"/>
                <a:gd name="T4" fmla="*/ 304 w 21600"/>
                <a:gd name="T5" fmla="*/ 10800 h 21600"/>
                <a:gd name="T6" fmla="*/ 10800 w 21600"/>
                <a:gd name="T7" fmla="*/ 0 h 21600"/>
                <a:gd name="T8" fmla="*/ 2104 w 21600"/>
                <a:gd name="T9" fmla="*/ 2104 h 21600"/>
                <a:gd name="T10" fmla="*/ 19496 w 21600"/>
                <a:gd name="T11" fmla="*/ 19496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ru-RU">
                <a:solidFill>
                  <a:srgbClr val="2F1311"/>
                </a:solidFill>
              </a:endParaRPr>
            </a:p>
          </p:txBody>
        </p:sp>
      </p:grpSp>
      <p:sp>
        <p:nvSpPr>
          <p:cNvPr id="5177" name="Rectangle 5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370013"/>
            <a:ext cx="6965950" cy="20574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178" name="Rectangle 5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727200" y="3886200"/>
            <a:ext cx="5640388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179" name="Rectangle 59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2F1311"/>
              </a:solidFill>
            </a:endParaRPr>
          </a:p>
        </p:txBody>
      </p:sp>
      <p:sp>
        <p:nvSpPr>
          <p:cNvPr id="5180" name="Rectangle 60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2F1311"/>
              </a:solidFill>
            </a:endParaRPr>
          </a:p>
        </p:txBody>
      </p:sp>
      <p:sp>
        <p:nvSpPr>
          <p:cNvPr id="5181" name="Rectangle 6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0E45423-B677-4387-806D-E6DC8EA52ED6}" type="slidenum">
              <a:rPr lang="ru-RU">
                <a:solidFill>
                  <a:srgbClr val="2F1311"/>
                </a:solidFill>
              </a:rPr>
              <a:pPr/>
              <a:t>‹#›</a:t>
            </a:fld>
            <a:endParaRPr lang="ru-RU">
              <a:solidFill>
                <a:srgbClr val="2F1311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2F1311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2F1311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1B9540-9909-4CF6-82F5-3367277C2EBD}" type="slidenum">
              <a:rPr lang="ru-RU">
                <a:solidFill>
                  <a:srgbClr val="2F1311"/>
                </a:solidFill>
              </a:rPr>
              <a:pPr/>
              <a:t>‹#›</a:t>
            </a:fld>
            <a:endParaRPr lang="ru-RU">
              <a:solidFill>
                <a:srgbClr val="2F1311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2F1311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2F1311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2EF9F8-D443-4ECC-B6A5-9C62621570CC}" type="slidenum">
              <a:rPr lang="ru-RU">
                <a:solidFill>
                  <a:srgbClr val="2F1311"/>
                </a:solidFill>
              </a:rPr>
              <a:pPr/>
              <a:t>‹#›</a:t>
            </a:fld>
            <a:endParaRPr lang="ru-RU">
              <a:solidFill>
                <a:srgbClr val="2F1311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63525" y="1598613"/>
            <a:ext cx="3616325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032250" y="1598613"/>
            <a:ext cx="361791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2F1311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2F1311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16B83C-4CE7-43F9-B966-97CAF9E7A325}" type="slidenum">
              <a:rPr lang="ru-RU">
                <a:solidFill>
                  <a:srgbClr val="2F1311"/>
                </a:solidFill>
              </a:rPr>
              <a:pPr/>
              <a:t>‹#›</a:t>
            </a:fld>
            <a:endParaRPr lang="ru-RU">
              <a:solidFill>
                <a:srgbClr val="2F1311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2F1311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2F1311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D99813-D7EF-4F4A-802A-B89E68F61574}" type="slidenum">
              <a:rPr lang="ru-RU">
                <a:solidFill>
                  <a:srgbClr val="2F1311"/>
                </a:solidFill>
              </a:rPr>
              <a:pPr/>
              <a:t>‹#›</a:t>
            </a:fld>
            <a:endParaRPr lang="ru-RU">
              <a:solidFill>
                <a:srgbClr val="2F1311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2F1311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2F131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DD7911-40D4-458C-A526-63B66520A6B8}" type="slidenum">
              <a:rPr lang="ru-RU">
                <a:solidFill>
                  <a:srgbClr val="2F1311"/>
                </a:solidFill>
              </a:rPr>
              <a:pPr/>
              <a:t>‹#›</a:t>
            </a:fld>
            <a:endParaRPr lang="ru-RU">
              <a:solidFill>
                <a:srgbClr val="2F1311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2F1311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2F131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6EC305-9023-4913-ADDE-1F8DCDE42D04}" type="slidenum">
              <a:rPr lang="ru-RU">
                <a:solidFill>
                  <a:srgbClr val="2F1311"/>
                </a:solidFill>
              </a:rPr>
              <a:pPr/>
              <a:t>‹#›</a:t>
            </a:fld>
            <a:endParaRPr lang="ru-RU">
              <a:solidFill>
                <a:srgbClr val="2F1311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2F1311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2F1311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0A56C6-7F37-424C-BA87-9FC44DC9AE88}" type="slidenum">
              <a:rPr lang="ru-RU">
                <a:solidFill>
                  <a:srgbClr val="2F1311"/>
                </a:solidFill>
              </a:rPr>
              <a:pPr/>
              <a:t>‹#›</a:t>
            </a:fld>
            <a:endParaRPr lang="ru-RU">
              <a:solidFill>
                <a:srgbClr val="2F1311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79358-3793-441C-9219-5A50C9FF26BB}" type="datetimeFigureOut">
              <a:rPr lang="ru-RU" smtClean="0"/>
              <a:pPr/>
              <a:t>16.02.2015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D7554-11F8-4120-810E-32421068DD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2F1311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2F1311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D9FA75-8847-41F2-A8AA-55DD4382C4BB}" type="slidenum">
              <a:rPr lang="ru-RU">
                <a:solidFill>
                  <a:srgbClr val="2F1311"/>
                </a:solidFill>
              </a:rPr>
              <a:pPr/>
              <a:t>‹#›</a:t>
            </a:fld>
            <a:endParaRPr lang="ru-RU">
              <a:solidFill>
                <a:srgbClr val="2F1311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2F1311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2F1311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FC8DAB-E782-4F57-8BB8-17D453646775}" type="slidenum">
              <a:rPr lang="ru-RU">
                <a:solidFill>
                  <a:srgbClr val="2F1311"/>
                </a:solidFill>
              </a:rPr>
              <a:pPr/>
              <a:t>‹#›</a:t>
            </a:fld>
            <a:endParaRPr lang="ru-RU">
              <a:solidFill>
                <a:srgbClr val="2F1311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827713" y="227013"/>
            <a:ext cx="1868487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19075" y="227013"/>
            <a:ext cx="54562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2F1311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2F1311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CF5E77-D416-472A-9CAD-44A37136EBE7}" type="slidenum">
              <a:rPr lang="ru-RU">
                <a:solidFill>
                  <a:srgbClr val="2F1311"/>
                </a:solidFill>
              </a:rPr>
              <a:pPr/>
              <a:t>‹#›</a:t>
            </a:fld>
            <a:endParaRPr lang="ru-RU">
              <a:solidFill>
                <a:srgbClr val="2F1311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5832AA-41F4-4BC1-99C7-3999E8CF205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505F2B-4B2F-4938-9690-D7445D0C413F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BF1210-3D7A-4A0F-B20C-56F9123F4B3C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36278-BDBC-4D5E-BC4D-AD46529EF70F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CE66A6-874B-4694-805E-2757F077205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9F44FC-D5B7-4C35-B371-9FCEB26C4FD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124D03-6368-458B-B672-04AA7F89B4EF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79358-3793-441C-9219-5A50C9FF26BB}" type="datetimeFigureOut">
              <a:rPr lang="ru-RU" smtClean="0"/>
              <a:pPr/>
              <a:t>16.02.2015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D7554-11F8-4120-810E-32421068DD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85B45B-F57B-4B05-8CDC-861AA9CDFC0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C5B6FD-3A4F-4C1A-9353-7109BB14155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8F5453-B735-4563-95EC-C3612C62706D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D8C12E-04A1-4504-99E9-758F82C06BC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4A6CCA8-23C2-4138-97D1-79176A0BBB88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www.trafaret.netid=58&amp;next_page=50&amp;lang=ru.pn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6048375"/>
            <a:ext cx="1656184" cy="809625"/>
          </a:xfrm>
          <a:prstGeom prst="rect">
            <a:avLst/>
          </a:prstGeom>
        </p:spPr>
      </p:pic>
      <p:pic>
        <p:nvPicPr>
          <p:cNvPr id="5" name="Рисунок 4" descr="httpwww.trafaret.netid=58&amp;next_page=50&amp;lang=ru.pn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835696" y="6048375"/>
            <a:ext cx="1656184" cy="809625"/>
          </a:xfrm>
          <a:prstGeom prst="rect">
            <a:avLst/>
          </a:prstGeom>
        </p:spPr>
      </p:pic>
      <p:pic>
        <p:nvPicPr>
          <p:cNvPr id="6" name="Рисунок 5" descr="httpwww.trafaret.netid=58&amp;next_page=50&amp;lang=ru.pn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91880" y="6048375"/>
            <a:ext cx="1656184" cy="809625"/>
          </a:xfrm>
          <a:prstGeom prst="rect">
            <a:avLst/>
          </a:prstGeom>
        </p:spPr>
      </p:pic>
      <p:pic>
        <p:nvPicPr>
          <p:cNvPr id="7" name="Рисунок 6" descr="httpwww.trafaret.netid=58&amp;next_page=50&amp;lang=ru.pn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20072" y="6048375"/>
            <a:ext cx="1656184" cy="809625"/>
          </a:xfrm>
          <a:prstGeom prst="rect">
            <a:avLst/>
          </a:prstGeom>
        </p:spPr>
      </p:pic>
      <p:pic>
        <p:nvPicPr>
          <p:cNvPr id="8" name="Рисунок 17" descr="httpblackpanter.moy.su_ph192690269617.gif.gif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950" y="6092825"/>
            <a:ext cx="126682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spc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FF9900"/>
              </a:buClr>
              <a:buFont typeface="Wingdings" pitchFamily="2" charset="2"/>
              <a:buChar char="v"/>
              <a:defRPr>
                <a:solidFill>
                  <a:schemeClr val="accent6">
                    <a:lumMod val="50000"/>
                  </a:schemeClr>
                </a:solidFill>
              </a:defRPr>
            </a:lvl1pPr>
            <a:lvl2pPr>
              <a:buNone/>
              <a:defRPr>
                <a:solidFill>
                  <a:schemeClr val="accent6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 smtClean="0"/>
          </a:p>
        </p:txBody>
      </p:sp>
      <p:sp>
        <p:nvSpPr>
          <p:cNvPr id="9" name="Дата 3"/>
          <p:cNvSpPr>
            <a:spLocks noGrp="1"/>
          </p:cNvSpPr>
          <p:nvPr>
            <p:ph type="dt" sz="half" idx="10"/>
          </p:nvPr>
        </p:nvSpPr>
        <p:spPr>
          <a:xfrm>
            <a:off x="8172450" y="6308725"/>
            <a:ext cx="1127125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C17529">
                  <a:lumMod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172450" y="6308725"/>
            <a:ext cx="1127125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C17529">
                  <a:lumMod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C510B97-AA55-4EE6-A779-773A98F52C2F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1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01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74638"/>
            <a:ext cx="7787208" cy="1143000"/>
          </a:xfrm>
          <a:noFill/>
        </p:spPr>
        <p:txBody>
          <a:bodyPr/>
          <a:lstStyle>
            <a:lvl1pPr>
              <a:defRPr b="1" cap="none" spc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79358-3793-441C-9219-5A50C9FF26BB}" type="datetimeFigureOut">
              <a:rPr lang="ru-RU" smtClean="0"/>
              <a:pPr/>
              <a:t>16.02.2015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D7554-11F8-4120-810E-32421068DD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www.trafaret.netid=58&amp;next_page=50&amp;lang=ru.pn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6048375"/>
            <a:ext cx="1656184" cy="809625"/>
          </a:xfrm>
          <a:prstGeom prst="rect">
            <a:avLst/>
          </a:prstGeom>
        </p:spPr>
      </p:pic>
      <p:pic>
        <p:nvPicPr>
          <p:cNvPr id="3" name="Рисунок 2" descr="httpwww.trafaret.netid=58&amp;next_page=50&amp;lang=ru.pn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835696" y="6048375"/>
            <a:ext cx="1656184" cy="809625"/>
          </a:xfrm>
          <a:prstGeom prst="rect">
            <a:avLst/>
          </a:prstGeom>
        </p:spPr>
      </p:pic>
      <p:pic>
        <p:nvPicPr>
          <p:cNvPr id="4" name="Рисунок 3" descr="httpwww.trafaret.netid=58&amp;next_page=50&amp;lang=ru.pn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91880" y="6048375"/>
            <a:ext cx="1656184" cy="809625"/>
          </a:xfrm>
          <a:prstGeom prst="rect">
            <a:avLst/>
          </a:prstGeom>
        </p:spPr>
      </p:pic>
      <p:pic>
        <p:nvPicPr>
          <p:cNvPr id="5" name="Рисунок 4" descr="httpwww.trafaret.netid=58&amp;next_page=50&amp;lang=ru.pn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20072" y="6048375"/>
            <a:ext cx="1656184" cy="809625"/>
          </a:xfrm>
          <a:prstGeom prst="rect">
            <a:avLst/>
          </a:prstGeom>
        </p:spPr>
      </p:pic>
      <p:pic>
        <p:nvPicPr>
          <p:cNvPr id="6" name="Рисунок 17" descr="httpblackpanter.moy.su_ph192690269617.gif.gif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950" y="6092825"/>
            <a:ext cx="126682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4FE3E897-BDC9-4831-8799-5167859E13F0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50BBEF3-E1CD-4376-A92A-C3F00D58D7D2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5A6BBA5B-2B9E-4B9C-91F0-850236EC76A4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2098B9F-A93A-43C3-A498-B1A80D0DE2D7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0968C-A85B-4894-BC96-92B85A2C771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5E353-F124-4583-9BA1-7724E24AED8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B19BA-4155-4F94-999A-7227963B552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8A33D-6D06-44F2-BE37-9BBE2DF44C0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A3F07F-8368-48C1-BE13-696D9C6FEB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0EBD9-E225-4CC1-B848-5CC8796BD4E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43212-8814-4633-9265-CFFDFA6B9D7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C60012-5867-42D1-B9CB-0E05D01AE39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F5158-4285-49CD-8D52-677E8926317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BC1019-73FC-4C0F-93C6-37C8B2B76C0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79358-3793-441C-9219-5A50C9FF26BB}" type="datetimeFigureOut">
              <a:rPr lang="ru-RU" smtClean="0"/>
              <a:pPr/>
              <a:t>16.02.2015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D7554-11F8-4120-810E-32421068DD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EF51E-827F-481F-BDA4-FB0B9D08813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7BCB2-E62B-487C-8B52-3C3BA97F7BE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0F2E0-FFCA-4D68-99D7-A81FC762005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2431B9-0DA3-463D-97D5-FB3E54121E9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C2C81-566F-4EEA-8336-0FD659E7A0E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7B494-6FC8-4831-B507-23C443C9146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4778E-FF30-4D49-A87E-31186FD618F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D5590-3B6E-41C1-B71E-4548782F925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CA4E4A-F668-45A8-94A6-2C4DCCE60E7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5BD80-EE27-4D3E-A9B6-0757FDD783A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61E31-E15D-4E93-9FA2-7BF59DC3C7C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C03DE7-C040-4B47-B340-EB15B70A8E3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5A088-1B40-4D6A-A8B9-1483528A4D78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подготовила Никонорова О.В.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A74530-7ED5-4B12-9A91-B2C5696AD1C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1C34B7-F7FB-49FF-B3AE-C7B8DED75C6F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подготовила Никонорова О.В.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945BE-13A9-4D66-A78A-5E2AE99D659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DFD694-398C-4AA2-890D-1AB7FDDD9CE7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подготовила Никонорова О.В.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995E9-4DCB-488C-A794-391C890B62C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09B65-46F3-41C1-8F9D-CD679B6BEF36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подготовила Никонорова О.В.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A9933-4AAA-40A2-987C-0EB8D5BC5A0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79358-3793-441C-9219-5A50C9FF26BB}" type="datetimeFigureOut">
              <a:rPr lang="ru-RU" smtClean="0"/>
              <a:pPr/>
              <a:t>16.02.2015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D7554-11F8-4120-810E-32421068DD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F3A8C-251A-4B97-B032-929B4119995C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подготовила Никонорова О.В.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7D6D0-F186-4D09-B51A-6A034156324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655ECA-AA95-4BC3-B684-4E113B7E5DE0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подготовила Никонорова О.В.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CAB0F-D0D8-46CA-8FAD-FE877F71185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523DB-5E7A-45E4-B9A6-4E25D566B2FE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подготовила Никонорова О.В.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BF8DE-1E3E-4C13-A154-EF03A34D25B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72E77-2DF3-463A-9016-089BBA9DCE1B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подготовила Никонорова О.В.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C1B08-29AC-4F5F-9A08-38B9987DBD9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50C31-D1B5-4333-9AE6-D72E26EA3E2D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подготовила Никонорова О.В.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A0608-2852-4F51-835D-5C98074F7D2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51528-2854-42AB-940D-00FAE631B011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подготовила Никонорова О.В.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EABD8-862A-4E24-9E12-003F1788199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2CD80-C2EE-49C5-99D5-4A7CDB9D383E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подготовила Никонорова О.В.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C3BE90-14E2-4FE9-9422-5EC1AA00CC7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0166" y="1500174"/>
            <a:ext cx="6215106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0166" y="3286124"/>
            <a:ext cx="6215106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ACE28-5AA2-4FC0-817C-B8EC21A53B7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D49FA-1AD1-44C3-B389-E94492813A1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AA931-79C9-4991-97A0-9633940B271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4147C6-F807-456F-9B25-F9049118C3B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ACF51-6B80-4F38-8508-9B9193DAB4D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A4FE5-C407-4A0F-9198-F8A3A2CC4C6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79358-3793-441C-9219-5A50C9FF26BB}" type="datetimeFigureOut">
              <a:rPr lang="ru-RU" smtClean="0"/>
              <a:pPr/>
              <a:t>16.02.2015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D7554-11F8-4120-810E-32421068DD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F37B67-ED6C-4C47-B01E-D00A97CF535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95EC5-513C-446B-A994-03833F45145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FFFC1-D06C-423D-B7D8-7E5679804A1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A5DF1-477B-4E23-9EDD-B1E15176F3B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5C0EFD-8839-465F-9236-72BABD141B8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71671F-222F-4A5D-87A9-F2EFEE6ED01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5A4EA2-EB0A-4B69-8310-C3F6953DF9E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6B53F5-3324-4CF1-B77C-876D5FF9255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EE85B-FA9C-4A04-BA45-D123B9FE26B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BF42C-AB4E-4113-A8B9-19695C40D05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592EE-C50B-4C5F-8A30-086C9DF6D7C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9ABD93-923E-4750-9CEB-E3BB4BC544A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D4D92F-4EBB-4B34-A49E-666C53CBB4C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2FBC9-FB5E-45C8-8690-55C0D15C27B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93078-A486-48CF-9A2A-435775FDBD9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F25DD-454A-45B9-A2F5-80C718D9B2B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F326DD-CD82-47FF-B583-BC5A67F64B5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1785926"/>
            <a:ext cx="7772400" cy="1470025"/>
          </a:xfr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lvl1pPr>
              <a:defRPr b="1" cap="none" spc="0">
                <a:ln/>
                <a:solidFill>
                  <a:schemeClr val="tx1"/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85852" y="3571876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12B985-942B-427E-8BA6-11AEBB09461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F3C0DB-69AA-450D-900C-F18E783D3C2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79358-3793-441C-9219-5A50C9FF26BB}" type="datetimeFigureOut">
              <a:rPr lang="ru-RU" smtClean="0"/>
              <a:pPr/>
              <a:t>16.02.2015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D7554-11F8-4120-810E-32421068DD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816EB-06AD-49AB-9565-ED706A0E4BD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28F58B-FADA-420C-9EDE-71A50B3990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C5F5B-D03E-4C73-AFA6-B373FFF8B36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5FC2C7-97E2-40F1-B771-5D2BB4B086E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5E7BF4-D5DE-4C94-8977-D1BDFA9220D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24F8A2-B77C-41EB-870F-20D9551F76D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FBDA4-53A7-4A72-BF26-FDF840040F9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35570-040F-4CE1-9F05-6D16B965269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907C19-57B4-44CE-98B8-C7897CB53FB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1EF3E-8C1C-4BE9-B500-554CEF126BE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B82E0-9754-4231-861F-DA51ECC3203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7FF04-7219-4968-9F40-53D37C758F5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ADE38-A79A-4B59-91E1-0EE46D433FE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7C802-CF1F-455F-B980-4B776B83E81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5AB6F9-95CD-4937-9642-23C6ACECD33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F6856-F550-4AFF-BD2B-CE84CB626B8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48F03-2068-4B67-A977-9802E107EF7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88459-1756-4632-9899-904D219E23F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5ACF0-D435-48F6-8ABF-C7E641284D9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B34AD-44BF-4BFA-B280-74691493FA5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79358-3793-441C-9219-5A50C9FF26BB}" type="datetimeFigureOut">
              <a:rPr lang="ru-RU" smtClean="0"/>
              <a:pPr/>
              <a:t>16.02.2015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D7554-11F8-4120-810E-32421068DD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71604" y="2000240"/>
            <a:ext cx="6643734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714A6-398E-44DE-8152-CC0CC34D02B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D863A-A7F1-4F19-BB83-19DC8C9A72E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52EE2-DD85-4C9E-90CB-55C94914E46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DD33B-3B85-4871-B13F-307B765A38B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B4A2BE-0A20-4946-B416-4A8B8C898BA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80D17-8B15-4175-B741-6AC16918E92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F109E-3EF3-4277-9972-2CC39F9851A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CF4412-B902-475B-9751-CBCC11719FE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507AC-820D-4BCD-80B7-8033B456B06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F3BB92-7F83-4F1B-854B-EDBA0400BFD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47379-245E-4712-A3D6-D7C43C528FC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3304F-C869-4247-9133-0DE20888CF6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382CE-6383-4026-BCB7-8185F2EB7ED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E66F9E-D868-459B-8185-C72CF46E45E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7599B-8E4E-47F0-8019-D317C3235CC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319AB-0B88-4275-AD7D-3B105F62692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C6FCF0-B45F-441D-B661-4DD1B267382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7A4E6-BC4B-4973-A747-6209B1B9850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4A365E-96B1-453B-9E39-3946F91D33E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F53E9-4660-4192-81FE-8309753E89C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8.jpe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7.gi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1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279358-3793-441C-9219-5A50C9FF26BB}" type="datetimeFigureOut">
              <a:rPr lang="ru-RU" smtClean="0"/>
              <a:pPr/>
              <a:t>16.02.2015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DD7554-11F8-4120-810E-32421068DD1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4099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ru-RU">
                <a:solidFill>
                  <a:srgbClr val="2F1311"/>
                </a:solidFill>
              </a:endParaRPr>
            </a:p>
          </p:txBody>
        </p:sp>
        <p:sp>
          <p:nvSpPr>
            <p:cNvPr id="4100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ru-RU">
                <a:solidFill>
                  <a:srgbClr val="2F1311"/>
                </a:solidFill>
              </a:endParaRPr>
            </a:p>
          </p:txBody>
        </p:sp>
        <p:sp>
          <p:nvSpPr>
            <p:cNvPr id="4101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ru-RU">
                <a:solidFill>
                  <a:srgbClr val="2F1311"/>
                </a:solidFill>
              </a:endParaRPr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4944" y="1"/>
              <a:ext cx="816" cy="3974"/>
              <a:chOff x="4944" y="1"/>
              <a:chExt cx="816" cy="3974"/>
            </a:xfrm>
          </p:grpSpPr>
          <p:grpSp>
            <p:nvGrpSpPr>
              <p:cNvPr id="4" name="Group 7"/>
              <p:cNvGrpSpPr>
                <a:grpSpLocks/>
              </p:cNvGrpSpPr>
              <p:nvPr userDrawn="1"/>
            </p:nvGrpSpPr>
            <p:grpSpPr bwMode="auto">
              <a:xfrm>
                <a:off x="5280" y="1"/>
                <a:ext cx="480" cy="1430"/>
                <a:chOff x="5280" y="1"/>
                <a:chExt cx="480" cy="1430"/>
              </a:xfrm>
            </p:grpSpPr>
            <p:grpSp>
              <p:nvGrpSpPr>
                <p:cNvPr id="5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0"/>
                  <a:ext cx="174" cy="176"/>
                  <a:chOff x="1657" y="323"/>
                  <a:chExt cx="1691" cy="2560"/>
                </a:xfrm>
              </p:grpSpPr>
              <p:grpSp>
                <p:nvGrpSpPr>
                  <p:cNvPr id="6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657" y="323"/>
                    <a:ext cx="1691" cy="2560"/>
                    <a:chOff x="1657" y="323"/>
                    <a:chExt cx="1691" cy="2560"/>
                  </a:xfrm>
                </p:grpSpPr>
                <p:sp>
                  <p:nvSpPr>
                    <p:cNvPr id="4106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17" y="323"/>
                      <a:ext cx="1231" cy="2560"/>
                    </a:xfrm>
                    <a:custGeom>
                      <a:avLst/>
                      <a:gdLst/>
                      <a:ahLst/>
                      <a:cxnLst>
                        <a:cxn ang="0">
                          <a:pos x="337" y="283"/>
                        </a:cxn>
                        <a:cxn ang="0">
                          <a:pos x="415" y="115"/>
                        </a:cxn>
                        <a:cxn ang="0">
                          <a:pos x="583" y="7"/>
                        </a:cxn>
                        <a:cxn ang="0">
                          <a:pos x="895" y="61"/>
                        </a:cxn>
                        <a:cxn ang="0">
                          <a:pos x="1051" y="349"/>
                        </a:cxn>
                        <a:cxn ang="0">
                          <a:pos x="979" y="769"/>
                        </a:cxn>
                        <a:cxn ang="0">
                          <a:pos x="943" y="943"/>
                        </a:cxn>
                        <a:cxn ang="0">
                          <a:pos x="1105" y="1075"/>
                        </a:cxn>
                        <a:cxn ang="0">
                          <a:pos x="1231" y="1525"/>
                        </a:cxn>
                        <a:cxn ang="0">
                          <a:pos x="1123" y="1969"/>
                        </a:cxn>
                        <a:cxn ang="0">
                          <a:pos x="907" y="2077"/>
                        </a:cxn>
                        <a:cxn ang="0">
                          <a:pos x="721" y="2059"/>
                        </a:cxn>
                        <a:cxn ang="0">
                          <a:pos x="655" y="2251"/>
                        </a:cxn>
                        <a:cxn ang="0">
                          <a:pos x="529" y="2527"/>
                        </a:cxn>
                        <a:cxn ang="0">
                          <a:pos x="211" y="2509"/>
                        </a:cxn>
                        <a:cxn ang="0">
                          <a:pos x="31" y="2227"/>
                        </a:cxn>
                        <a:cxn ang="0">
                          <a:pos x="25" y="1969"/>
                        </a:cxn>
                        <a:cxn ang="0">
                          <a:pos x="145" y="1651"/>
                        </a:cxn>
                        <a:cxn ang="0">
                          <a:pos x="259" y="1513"/>
                        </a:cxn>
                        <a:cxn ang="0">
                          <a:pos x="217" y="1729"/>
                        </a:cxn>
                        <a:cxn ang="0">
                          <a:pos x="73" y="2023"/>
                        </a:cxn>
                        <a:cxn ang="0">
                          <a:pos x="169" y="2323"/>
                        </a:cxn>
                        <a:cxn ang="0">
                          <a:pos x="439" y="2431"/>
                        </a:cxn>
                        <a:cxn ang="0">
                          <a:pos x="595" y="2227"/>
                        </a:cxn>
                        <a:cxn ang="0">
                          <a:pos x="577" y="1807"/>
                        </a:cxn>
                        <a:cxn ang="0">
                          <a:pos x="493" y="1531"/>
                        </a:cxn>
                        <a:cxn ang="0">
                          <a:pos x="535" y="1459"/>
                        </a:cxn>
                        <a:cxn ang="0">
                          <a:pos x="625" y="1633"/>
                        </a:cxn>
                        <a:cxn ang="0">
                          <a:pos x="721" y="1933"/>
                        </a:cxn>
                        <a:cxn ang="0">
                          <a:pos x="967" y="1963"/>
                        </a:cxn>
                        <a:cxn ang="0">
                          <a:pos x="1135" y="1687"/>
                        </a:cxn>
                        <a:cxn ang="0">
                          <a:pos x="1117" y="1273"/>
                        </a:cxn>
                        <a:cxn ang="0">
                          <a:pos x="883" y="1057"/>
                        </a:cxn>
                        <a:cxn ang="0">
                          <a:pos x="679" y="1129"/>
                        </a:cxn>
                        <a:cxn ang="0">
                          <a:pos x="577" y="1117"/>
                        </a:cxn>
                        <a:cxn ang="0">
                          <a:pos x="619" y="1033"/>
                        </a:cxn>
                        <a:cxn ang="0">
                          <a:pos x="811" y="937"/>
                        </a:cxn>
                        <a:cxn ang="0">
                          <a:pos x="949" y="613"/>
                        </a:cxn>
                        <a:cxn ang="0">
                          <a:pos x="883" y="175"/>
                        </a:cxn>
                        <a:cxn ang="0">
                          <a:pos x="619" y="103"/>
                        </a:cxn>
                        <a:cxn ang="0">
                          <a:pos x="391" y="355"/>
                        </a:cxn>
                        <a:cxn ang="0">
                          <a:pos x="403" y="763"/>
                        </a:cxn>
                        <a:cxn ang="0">
                          <a:pos x="343" y="949"/>
                        </a:cxn>
                        <a:cxn ang="0">
                          <a:pos x="289" y="685"/>
                        </a:cxn>
                        <a:cxn ang="0">
                          <a:pos x="307" y="367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>
                        <a:solidFill>
                          <a:srgbClr val="2F1311"/>
                        </a:solidFill>
                      </a:endParaRPr>
                    </a:p>
                  </p:txBody>
                </p:sp>
                <p:sp>
                  <p:nvSpPr>
                    <p:cNvPr id="4107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657" y="376"/>
                      <a:ext cx="865" cy="2071"/>
                    </a:xfrm>
                    <a:custGeom>
                      <a:avLst/>
                      <a:gdLst/>
                      <a:ahLst/>
                      <a:cxnLst>
                        <a:cxn ang="0">
                          <a:pos x="785" y="530"/>
                        </a:cxn>
                        <a:cxn ang="0">
                          <a:pos x="797" y="350"/>
                        </a:cxn>
                        <a:cxn ang="0">
                          <a:pos x="863" y="206"/>
                        </a:cxn>
                        <a:cxn ang="0">
                          <a:pos x="809" y="218"/>
                        </a:cxn>
                        <a:cxn ang="0">
                          <a:pos x="749" y="218"/>
                        </a:cxn>
                        <a:cxn ang="0">
                          <a:pos x="683" y="116"/>
                        </a:cxn>
                        <a:cxn ang="0">
                          <a:pos x="611" y="32"/>
                        </a:cxn>
                        <a:cxn ang="0">
                          <a:pos x="509" y="2"/>
                        </a:cxn>
                        <a:cxn ang="0">
                          <a:pos x="407" y="20"/>
                        </a:cxn>
                        <a:cxn ang="0">
                          <a:pos x="281" y="74"/>
                        </a:cxn>
                        <a:cxn ang="0">
                          <a:pos x="173" y="206"/>
                        </a:cxn>
                        <a:cxn ang="0">
                          <a:pos x="119" y="404"/>
                        </a:cxn>
                        <a:cxn ang="0">
                          <a:pos x="131" y="590"/>
                        </a:cxn>
                        <a:cxn ang="0">
                          <a:pos x="173" y="782"/>
                        </a:cxn>
                        <a:cxn ang="0">
                          <a:pos x="197" y="884"/>
                        </a:cxn>
                        <a:cxn ang="0">
                          <a:pos x="167" y="986"/>
                        </a:cxn>
                        <a:cxn ang="0">
                          <a:pos x="65" y="1124"/>
                        </a:cxn>
                        <a:cxn ang="0">
                          <a:pos x="17" y="1298"/>
                        </a:cxn>
                        <a:cxn ang="0">
                          <a:pos x="5" y="1550"/>
                        </a:cxn>
                        <a:cxn ang="0">
                          <a:pos x="47" y="1748"/>
                        </a:cxn>
                        <a:cxn ang="0">
                          <a:pos x="131" y="1898"/>
                        </a:cxn>
                        <a:cxn ang="0">
                          <a:pos x="299" y="1988"/>
                        </a:cxn>
                        <a:cxn ang="0">
                          <a:pos x="425" y="1982"/>
                        </a:cxn>
                        <a:cxn ang="0">
                          <a:pos x="467" y="1994"/>
                        </a:cxn>
                        <a:cxn ang="0">
                          <a:pos x="497" y="2066"/>
                        </a:cxn>
                        <a:cxn ang="0">
                          <a:pos x="497" y="1964"/>
                        </a:cxn>
                        <a:cxn ang="0">
                          <a:pos x="557" y="1778"/>
                        </a:cxn>
                        <a:cxn ang="0">
                          <a:pos x="617" y="1658"/>
                        </a:cxn>
                        <a:cxn ang="0">
                          <a:pos x="581" y="1700"/>
                        </a:cxn>
                        <a:cxn ang="0">
                          <a:pos x="515" y="1820"/>
                        </a:cxn>
                        <a:cxn ang="0">
                          <a:pos x="407" y="1904"/>
                        </a:cxn>
                        <a:cxn ang="0">
                          <a:pos x="269" y="1898"/>
                        </a:cxn>
                        <a:cxn ang="0">
                          <a:pos x="179" y="1814"/>
                        </a:cxn>
                        <a:cxn ang="0">
                          <a:pos x="113" y="1640"/>
                        </a:cxn>
                        <a:cxn ang="0">
                          <a:pos x="107" y="1394"/>
                        </a:cxn>
                        <a:cxn ang="0">
                          <a:pos x="137" y="1190"/>
                        </a:cxn>
                        <a:cxn ang="0">
                          <a:pos x="203" y="1070"/>
                        </a:cxn>
                        <a:cxn ang="0">
                          <a:pos x="323" y="1022"/>
                        </a:cxn>
                        <a:cxn ang="0">
                          <a:pos x="509" y="1076"/>
                        </a:cxn>
                        <a:cxn ang="0">
                          <a:pos x="611" y="1124"/>
                        </a:cxn>
                        <a:cxn ang="0">
                          <a:pos x="665" y="1100"/>
                        </a:cxn>
                        <a:cxn ang="0">
                          <a:pos x="659" y="1046"/>
                        </a:cxn>
                        <a:cxn ang="0">
                          <a:pos x="611" y="1004"/>
                        </a:cxn>
                        <a:cxn ang="0">
                          <a:pos x="497" y="980"/>
                        </a:cxn>
                        <a:cxn ang="0">
                          <a:pos x="323" y="896"/>
                        </a:cxn>
                        <a:cxn ang="0">
                          <a:pos x="233" y="680"/>
                        </a:cxn>
                        <a:cxn ang="0">
                          <a:pos x="209" y="416"/>
                        </a:cxn>
                        <a:cxn ang="0">
                          <a:pos x="317" y="170"/>
                        </a:cxn>
                        <a:cxn ang="0">
                          <a:pos x="485" y="110"/>
                        </a:cxn>
                        <a:cxn ang="0">
                          <a:pos x="617" y="164"/>
                        </a:cxn>
                        <a:cxn ang="0">
                          <a:pos x="707" y="290"/>
                        </a:cxn>
                        <a:cxn ang="0">
                          <a:pos x="737" y="428"/>
                        </a:cxn>
                        <a:cxn ang="0">
                          <a:pos x="773" y="602"/>
                        </a:cxn>
                        <a:cxn ang="0">
                          <a:pos x="809" y="584"/>
                        </a:cxn>
                        <a:cxn ang="0">
                          <a:pos x="785" y="530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>
                        <a:solidFill>
                          <a:srgbClr val="2F1311"/>
                        </a:solidFill>
                      </a:endParaRPr>
                    </a:p>
                  </p:txBody>
                </p:sp>
              </p:grpSp>
              <p:sp>
                <p:nvSpPr>
                  <p:cNvPr id="4108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400" y="1428"/>
                    <a:ext cx="168" cy="246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>
                      <a:solidFill>
                        <a:srgbClr val="2F1311"/>
                      </a:solidFill>
                    </a:endParaRPr>
                  </a:p>
                </p:txBody>
              </p:sp>
              <p:sp>
                <p:nvSpPr>
                  <p:cNvPr id="4109" name="Freeform 13"/>
                  <p:cNvSpPr>
                    <a:spLocks/>
                  </p:cNvSpPr>
                  <p:nvPr/>
                </p:nvSpPr>
                <p:spPr bwMode="auto">
                  <a:xfrm>
                    <a:off x="2595" y="741"/>
                    <a:ext cx="266" cy="521"/>
                  </a:xfrm>
                  <a:custGeom>
                    <a:avLst/>
                    <a:gdLst/>
                    <a:ahLst/>
                    <a:cxnLst>
                      <a:cxn ang="0">
                        <a:pos x="3" y="483"/>
                      </a:cxn>
                      <a:cxn ang="0">
                        <a:pos x="27" y="273"/>
                      </a:cxn>
                      <a:cxn ang="0">
                        <a:pos x="111" y="45"/>
                      </a:cxn>
                      <a:cxn ang="0">
                        <a:pos x="183" y="3"/>
                      </a:cxn>
                      <a:cxn ang="0">
                        <a:pos x="237" y="39"/>
                      </a:cxn>
                      <a:cxn ang="0">
                        <a:pos x="261" y="129"/>
                      </a:cxn>
                      <a:cxn ang="0">
                        <a:pos x="207" y="273"/>
                      </a:cxn>
                      <a:cxn ang="0">
                        <a:pos x="105" y="477"/>
                      </a:cxn>
                      <a:cxn ang="0">
                        <a:pos x="45" y="501"/>
                      </a:cxn>
                      <a:cxn ang="0">
                        <a:pos x="3" y="483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>
                      <a:solidFill>
                        <a:srgbClr val="2F1311"/>
                      </a:solidFill>
                    </a:endParaRPr>
                  </a:p>
                </p:txBody>
              </p:sp>
              <p:sp>
                <p:nvSpPr>
                  <p:cNvPr id="4110" name="Freeform 14"/>
                  <p:cNvSpPr>
                    <a:spLocks/>
                  </p:cNvSpPr>
                  <p:nvPr/>
                </p:nvSpPr>
                <p:spPr bwMode="auto">
                  <a:xfrm>
                    <a:off x="2672" y="1593"/>
                    <a:ext cx="392" cy="340"/>
                  </a:xfrm>
                  <a:custGeom>
                    <a:avLst/>
                    <a:gdLst/>
                    <a:ahLst/>
                    <a:cxnLst>
                      <a:cxn ang="0">
                        <a:pos x="100" y="201"/>
                      </a:cxn>
                      <a:cxn ang="0">
                        <a:pos x="16" y="87"/>
                      </a:cxn>
                      <a:cxn ang="0">
                        <a:pos x="4" y="45"/>
                      </a:cxn>
                      <a:cxn ang="0">
                        <a:pos x="28" y="3"/>
                      </a:cxn>
                      <a:cxn ang="0">
                        <a:pos x="130" y="27"/>
                      </a:cxn>
                      <a:cxn ang="0">
                        <a:pos x="250" y="75"/>
                      </a:cxn>
                      <a:cxn ang="0">
                        <a:pos x="364" y="159"/>
                      </a:cxn>
                      <a:cxn ang="0">
                        <a:pos x="388" y="273"/>
                      </a:cxn>
                      <a:cxn ang="0">
                        <a:pos x="340" y="333"/>
                      </a:cxn>
                      <a:cxn ang="0">
                        <a:pos x="244" y="315"/>
                      </a:cxn>
                      <a:cxn ang="0">
                        <a:pos x="100" y="20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>
                      <a:solidFill>
                        <a:srgbClr val="2F1311"/>
                      </a:solidFill>
                    </a:endParaRPr>
                  </a:p>
                </p:txBody>
              </p:sp>
              <p:sp>
                <p:nvSpPr>
                  <p:cNvPr id="4111" name="Freeform 15"/>
                  <p:cNvSpPr>
                    <a:spLocks/>
                  </p:cNvSpPr>
                  <p:nvPr/>
                </p:nvSpPr>
                <p:spPr bwMode="auto">
                  <a:xfrm>
                    <a:off x="2412" y="1929"/>
                    <a:ext cx="151" cy="558"/>
                  </a:xfrm>
                  <a:custGeom>
                    <a:avLst/>
                    <a:gdLst/>
                    <a:ahLst/>
                    <a:cxnLst>
                      <a:cxn ang="0">
                        <a:pos x="18" y="165"/>
                      </a:cxn>
                      <a:cxn ang="0">
                        <a:pos x="42" y="39"/>
                      </a:cxn>
                      <a:cxn ang="0">
                        <a:pos x="66" y="3"/>
                      </a:cxn>
                      <a:cxn ang="0">
                        <a:pos x="108" y="27"/>
                      </a:cxn>
                      <a:cxn ang="0">
                        <a:pos x="138" y="165"/>
                      </a:cxn>
                      <a:cxn ang="0">
                        <a:pos x="144" y="423"/>
                      </a:cxn>
                      <a:cxn ang="0">
                        <a:pos x="96" y="543"/>
                      </a:cxn>
                      <a:cxn ang="0">
                        <a:pos x="24" y="513"/>
                      </a:cxn>
                      <a:cxn ang="0">
                        <a:pos x="0" y="315"/>
                      </a:cxn>
                      <a:cxn ang="0">
                        <a:pos x="18" y="165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>
                      <a:solidFill>
                        <a:srgbClr val="2F1311"/>
                      </a:solidFill>
                    </a:endParaRPr>
                  </a:p>
                </p:txBody>
              </p:sp>
              <p:sp>
                <p:nvSpPr>
                  <p:cNvPr id="4112" name="Freeform 16"/>
                  <p:cNvSpPr>
                    <a:spLocks/>
                  </p:cNvSpPr>
                  <p:nvPr/>
                </p:nvSpPr>
                <p:spPr bwMode="auto">
                  <a:xfrm>
                    <a:off x="1907" y="1589"/>
                    <a:ext cx="392" cy="253"/>
                  </a:xfrm>
                  <a:custGeom>
                    <a:avLst/>
                    <a:gdLst/>
                    <a:ahLst/>
                    <a:cxnLst>
                      <a:cxn ang="0">
                        <a:pos x="175" y="61"/>
                      </a:cxn>
                      <a:cxn ang="0">
                        <a:pos x="307" y="19"/>
                      </a:cxn>
                      <a:cxn ang="0">
                        <a:pos x="367" y="7"/>
                      </a:cxn>
                      <a:cxn ang="0">
                        <a:pos x="385" y="61"/>
                      </a:cxn>
                      <a:cxn ang="0">
                        <a:pos x="325" y="133"/>
                      </a:cxn>
                      <a:cxn ang="0">
                        <a:pos x="193" y="223"/>
                      </a:cxn>
                      <a:cxn ang="0">
                        <a:pos x="37" y="247"/>
                      </a:cxn>
                      <a:cxn ang="0">
                        <a:pos x="1" y="187"/>
                      </a:cxn>
                      <a:cxn ang="0">
                        <a:pos x="43" y="115"/>
                      </a:cxn>
                      <a:cxn ang="0">
                        <a:pos x="175" y="61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>
                      <a:solidFill>
                        <a:srgbClr val="2F1311"/>
                      </a:solidFill>
                    </a:endParaRPr>
                  </a:p>
                </p:txBody>
              </p:sp>
              <p:sp>
                <p:nvSpPr>
                  <p:cNvPr id="4113" name="Freeform 17"/>
                  <p:cNvSpPr>
                    <a:spLocks/>
                  </p:cNvSpPr>
                  <p:nvPr/>
                </p:nvSpPr>
                <p:spPr bwMode="auto">
                  <a:xfrm>
                    <a:off x="2094" y="930"/>
                    <a:ext cx="238" cy="386"/>
                  </a:xfrm>
                  <a:custGeom>
                    <a:avLst/>
                    <a:gdLst/>
                    <a:ahLst/>
                    <a:cxnLst>
                      <a:cxn ang="0">
                        <a:pos x="78" y="270"/>
                      </a:cxn>
                      <a:cxn ang="0">
                        <a:pos x="24" y="192"/>
                      </a:cxn>
                      <a:cxn ang="0">
                        <a:pos x="0" y="96"/>
                      </a:cxn>
                      <a:cxn ang="0">
                        <a:pos x="24" y="12"/>
                      </a:cxn>
                      <a:cxn ang="0">
                        <a:pos x="120" y="24"/>
                      </a:cxn>
                      <a:cxn ang="0">
                        <a:pos x="180" y="132"/>
                      </a:cxn>
                      <a:cxn ang="0">
                        <a:pos x="234" y="306"/>
                      </a:cxn>
                      <a:cxn ang="0">
                        <a:pos x="204" y="378"/>
                      </a:cxn>
                      <a:cxn ang="0">
                        <a:pos x="168" y="354"/>
                      </a:cxn>
                      <a:cxn ang="0">
                        <a:pos x="78" y="270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>
                      <a:solidFill>
                        <a:srgbClr val="2F1311"/>
                      </a:solidFill>
                    </a:endParaRPr>
                  </a:p>
                </p:txBody>
              </p:sp>
            </p:grpSp>
            <p:pic>
              <p:nvPicPr>
                <p:cNvPr id="4114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115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116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117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118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119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120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121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  <p:grpSp>
            <p:nvGrpSpPr>
              <p:cNvPr id="7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4123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124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125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126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127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128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129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130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131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132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133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134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135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136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137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138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139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140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141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</p:grpSp>
        <p:sp>
          <p:nvSpPr>
            <p:cNvPr id="4142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/>
              <a:ahLst/>
              <a:cxnLst>
                <a:cxn ang="0">
                  <a:pos x="372" y="154"/>
                </a:cxn>
                <a:cxn ang="0">
                  <a:pos x="378" y="412"/>
                </a:cxn>
                <a:cxn ang="0">
                  <a:pos x="312" y="724"/>
                </a:cxn>
                <a:cxn ang="0">
                  <a:pos x="138" y="928"/>
                </a:cxn>
                <a:cxn ang="0">
                  <a:pos x="0" y="976"/>
                </a:cxn>
                <a:cxn ang="0">
                  <a:pos x="0" y="1222"/>
                </a:cxn>
                <a:cxn ang="0">
                  <a:pos x="750" y="1222"/>
                </a:cxn>
                <a:cxn ang="0">
                  <a:pos x="750" y="178"/>
                </a:cxn>
                <a:cxn ang="0">
                  <a:pos x="372" y="154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2F1311"/>
                </a:solidFill>
              </a:endParaRPr>
            </a:p>
          </p:txBody>
        </p:sp>
        <p:sp>
          <p:nvSpPr>
            <p:cNvPr id="4143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2F1311"/>
                </a:solidFill>
              </a:endParaRPr>
            </a:p>
          </p:txBody>
        </p:sp>
        <p:sp>
          <p:nvSpPr>
            <p:cNvPr id="4144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2F1311"/>
                </a:solidFill>
              </a:endParaRPr>
            </a:p>
          </p:txBody>
        </p:sp>
        <p:sp>
          <p:nvSpPr>
            <p:cNvPr id="4145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/>
              <a:ahLst/>
              <a:cxnLst>
                <a:cxn ang="0">
                  <a:pos x="486" y="3"/>
                </a:cxn>
                <a:cxn ang="0">
                  <a:pos x="402" y="381"/>
                </a:cxn>
                <a:cxn ang="0">
                  <a:pos x="216" y="777"/>
                </a:cxn>
                <a:cxn ang="0">
                  <a:pos x="0" y="1119"/>
                </a:cxn>
                <a:cxn ang="0">
                  <a:pos x="102" y="1101"/>
                </a:cxn>
                <a:cxn ang="0">
                  <a:pos x="282" y="1119"/>
                </a:cxn>
                <a:cxn ang="0">
                  <a:pos x="378" y="1185"/>
                </a:cxn>
                <a:cxn ang="0">
                  <a:pos x="432" y="1269"/>
                </a:cxn>
                <a:cxn ang="0">
                  <a:pos x="444" y="1365"/>
                </a:cxn>
                <a:cxn ang="0">
                  <a:pos x="498" y="1203"/>
                </a:cxn>
                <a:cxn ang="0">
                  <a:pos x="564" y="825"/>
                </a:cxn>
                <a:cxn ang="0">
                  <a:pos x="606" y="363"/>
                </a:cxn>
                <a:cxn ang="0">
                  <a:pos x="486" y="3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14" cstate="print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2F1311"/>
                </a:solidFill>
              </a:endParaRPr>
            </a:p>
          </p:txBody>
        </p:sp>
        <p:sp>
          <p:nvSpPr>
            <p:cNvPr id="4146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/>
              <a:ahLst/>
              <a:cxnLst>
                <a:cxn ang="0">
                  <a:pos x="42" y="61"/>
                </a:cxn>
                <a:cxn ang="0">
                  <a:pos x="156" y="517"/>
                </a:cxn>
                <a:cxn ang="0">
                  <a:pos x="288" y="991"/>
                </a:cxn>
                <a:cxn ang="0">
                  <a:pos x="414" y="1435"/>
                </a:cxn>
                <a:cxn ang="0">
                  <a:pos x="576" y="1807"/>
                </a:cxn>
                <a:cxn ang="0">
                  <a:pos x="576" y="3055"/>
                </a:cxn>
                <a:cxn ang="0">
                  <a:pos x="414" y="2557"/>
                </a:cxn>
                <a:cxn ang="0">
                  <a:pos x="252" y="1765"/>
                </a:cxn>
                <a:cxn ang="0">
                  <a:pos x="126" y="961"/>
                </a:cxn>
                <a:cxn ang="0">
                  <a:pos x="12" y="151"/>
                </a:cxn>
                <a:cxn ang="0">
                  <a:pos x="42" y="6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14" cstate="print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2F1311"/>
                </a:solidFill>
              </a:endParaRPr>
            </a:p>
          </p:txBody>
        </p:sp>
        <p:sp>
          <p:nvSpPr>
            <p:cNvPr id="4147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/>
              <a:ahLst/>
              <a:cxnLst>
                <a:cxn ang="0">
                  <a:pos x="69" y="63"/>
                </a:cxn>
                <a:cxn ang="0">
                  <a:pos x="207" y="549"/>
                </a:cxn>
                <a:cxn ang="0">
                  <a:pos x="381" y="1101"/>
                </a:cxn>
                <a:cxn ang="0">
                  <a:pos x="573" y="1575"/>
                </a:cxn>
                <a:cxn ang="0">
                  <a:pos x="573" y="1935"/>
                </a:cxn>
                <a:cxn ang="0">
                  <a:pos x="321" y="1449"/>
                </a:cxn>
                <a:cxn ang="0">
                  <a:pos x="147" y="699"/>
                </a:cxn>
                <a:cxn ang="0">
                  <a:pos x="15" y="171"/>
                </a:cxn>
                <a:cxn ang="0">
                  <a:pos x="69" y="63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2F1311"/>
                </a:solidFill>
              </a:endParaRPr>
            </a:p>
          </p:txBody>
        </p:sp>
        <p:sp>
          <p:nvSpPr>
            <p:cNvPr id="4148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2F1311"/>
                </a:solidFill>
              </a:endParaRPr>
            </a:p>
          </p:txBody>
        </p:sp>
        <p:sp>
          <p:nvSpPr>
            <p:cNvPr id="4149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2F1311"/>
                </a:solidFill>
              </a:endParaRPr>
            </a:p>
          </p:txBody>
        </p:sp>
        <p:sp>
          <p:nvSpPr>
            <p:cNvPr id="4150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ru-RU">
                <a:solidFill>
                  <a:srgbClr val="2F1311"/>
                </a:solidFill>
              </a:endParaRPr>
            </a:p>
          </p:txBody>
        </p:sp>
        <p:sp>
          <p:nvSpPr>
            <p:cNvPr id="4151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2F1311"/>
                </a:solidFill>
              </a:endParaRPr>
            </a:p>
          </p:txBody>
        </p:sp>
        <p:sp>
          <p:nvSpPr>
            <p:cNvPr id="4152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G0" fmla="+- 607 0 0"/>
                <a:gd name="G1" fmla="+- 21600 0 607"/>
                <a:gd name="G2" fmla="*/ 607 1 2"/>
                <a:gd name="G3" fmla="+- 21600 0 G2"/>
                <a:gd name="G4" fmla="+/ 607 21600 2"/>
                <a:gd name="G5" fmla="+/ G1 0 2"/>
                <a:gd name="G6" fmla="*/ 21600 21600 607"/>
                <a:gd name="G7" fmla="*/ G6 1 2"/>
                <a:gd name="G8" fmla="+- 21600 0 G7"/>
                <a:gd name="G9" fmla="*/ 21600 1 2"/>
                <a:gd name="G10" fmla="+- 607 0 G9"/>
                <a:gd name="G11" fmla="?: G10 G8 0"/>
                <a:gd name="G12" fmla="?: G10 G7 21600"/>
                <a:gd name="T0" fmla="*/ 21296 w 21600"/>
                <a:gd name="T1" fmla="*/ 10800 h 21600"/>
                <a:gd name="T2" fmla="*/ 10800 w 21600"/>
                <a:gd name="T3" fmla="*/ 21600 h 21600"/>
                <a:gd name="T4" fmla="*/ 304 w 21600"/>
                <a:gd name="T5" fmla="*/ 10800 h 21600"/>
                <a:gd name="T6" fmla="*/ 10800 w 21600"/>
                <a:gd name="T7" fmla="*/ 0 h 21600"/>
                <a:gd name="T8" fmla="*/ 2104 w 21600"/>
                <a:gd name="T9" fmla="*/ 2104 h 21600"/>
                <a:gd name="T10" fmla="*/ 19496 w 21600"/>
                <a:gd name="T11" fmla="*/ 19496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ru-RU">
                <a:solidFill>
                  <a:srgbClr val="2F1311"/>
                </a:solidFill>
              </a:endParaRPr>
            </a:p>
          </p:txBody>
        </p:sp>
      </p:grpSp>
      <p:sp>
        <p:nvSpPr>
          <p:cNvPr id="4153" name="Rectangle 57"/>
          <p:cNvSpPr>
            <a:spLocks noGrp="1" noChangeArrowheads="1"/>
          </p:cNvSpPr>
          <p:nvPr>
            <p:ph type="title"/>
          </p:nvPr>
        </p:nvSpPr>
        <p:spPr bwMode="auto">
          <a:xfrm>
            <a:off x="219075" y="227013"/>
            <a:ext cx="7477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154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3525" y="1598613"/>
            <a:ext cx="7386638" cy="449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155" name="Rectangle 5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2050"/>
            <a:ext cx="1782763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2F1311"/>
              </a:solidFill>
            </a:endParaRPr>
          </a:p>
        </p:txBody>
      </p:sp>
      <p:sp>
        <p:nvSpPr>
          <p:cNvPr id="4156" name="Rectangle 6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57425" y="6248400"/>
            <a:ext cx="34559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2F1311"/>
              </a:solidFill>
            </a:endParaRPr>
          </a:p>
        </p:txBody>
      </p:sp>
      <p:sp>
        <p:nvSpPr>
          <p:cNvPr id="4157" name="Rectangle 6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867400" y="6248400"/>
            <a:ext cx="175577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564D41E-DD45-452B-AC0A-C46128FF6E7E}" type="slidenum">
              <a:rPr lang="ru-RU">
                <a:solidFill>
                  <a:srgbClr val="2F131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2F131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Blip>
          <a:blip r:embed="rId15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SzPct val="80000"/>
        <a:buBlip>
          <a:blip r:embed="rId16"/>
        </a:buBlip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7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59C511E-DF30-4F79-8D6C-823E564B6749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135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pic>
        <p:nvPicPr>
          <p:cNvPr id="8" name="Рисунок 7" descr="httpwww.trafaret.netid=58&amp;next_page=50&amp;lang=ru.png"/>
          <p:cNvPicPr>
            <a:picLocks noChangeAspect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512" y="6048375"/>
            <a:ext cx="1656184" cy="809625"/>
          </a:xfrm>
          <a:prstGeom prst="rect">
            <a:avLst/>
          </a:prstGeom>
        </p:spPr>
      </p:pic>
      <p:pic>
        <p:nvPicPr>
          <p:cNvPr id="9" name="Рисунок 8" descr="httpwww.trafaret.netid=58&amp;next_page=50&amp;lang=ru.png"/>
          <p:cNvPicPr>
            <a:picLocks noChangeAspect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835696" y="6048375"/>
            <a:ext cx="1656184" cy="809625"/>
          </a:xfrm>
          <a:prstGeom prst="rect">
            <a:avLst/>
          </a:prstGeom>
        </p:spPr>
      </p:pic>
      <p:pic>
        <p:nvPicPr>
          <p:cNvPr id="10" name="Рисунок 9" descr="httpwww.trafaret.netid=58&amp;next_page=50&amp;lang=ru.png"/>
          <p:cNvPicPr>
            <a:picLocks noChangeAspect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91880" y="6048375"/>
            <a:ext cx="1656184" cy="809625"/>
          </a:xfrm>
          <a:prstGeom prst="rect">
            <a:avLst/>
          </a:prstGeom>
        </p:spPr>
      </p:pic>
      <p:pic>
        <p:nvPicPr>
          <p:cNvPr id="11" name="Рисунок 10" descr="httpwww.trafaret.netid=58&amp;next_page=50&amp;lang=ru.png"/>
          <p:cNvPicPr>
            <a:picLocks noChangeAspect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20072" y="6048375"/>
            <a:ext cx="1656184" cy="809625"/>
          </a:xfrm>
          <a:prstGeom prst="rect">
            <a:avLst/>
          </a:prstGeom>
        </p:spPr>
      </p:pic>
      <p:pic>
        <p:nvPicPr>
          <p:cNvPr id="1032" name="Рисунок 11" descr="httpblackpanter.moy.su_ph192690269617.gif.gif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92950" y="6092825"/>
            <a:ext cx="126682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leopard-panthera-pardus-saxicolor.jpg"/>
          <p:cNvPicPr>
            <a:picLocks noChangeAspect="1"/>
          </p:cNvPicPr>
          <p:nvPr userDrawn="1"/>
        </p:nvPicPr>
        <p:blipFill>
          <a:blip r:embed="rId15" cstate="print"/>
          <a:stretch>
            <a:fillRect/>
          </a:stretch>
        </p:blipFill>
        <p:spPr>
          <a:xfrm>
            <a:off x="7236296" y="188640"/>
            <a:ext cx="1512168" cy="14389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hf sldNum="0" hdr="0" ftr="0"/>
  <p:txStyles>
    <p:titleStyle>
      <a:lvl1pPr algn="ctr" rtl="0" fontAlgn="base">
        <a:spcBef>
          <a:spcPct val="0"/>
        </a:spcBef>
        <a:spcAft>
          <a:spcPct val="0"/>
        </a:spcAft>
        <a:defRPr sz="4400" b="1" kern="1200">
          <a:ln w="11430"/>
          <a:gradFill>
            <a:gsLst>
              <a:gs pos="0">
                <a:schemeClr val="accent6">
                  <a:tint val="90000"/>
                  <a:satMod val="120000"/>
                </a:schemeClr>
              </a:gs>
              <a:gs pos="25000">
                <a:schemeClr val="accent6">
                  <a:tint val="93000"/>
                  <a:satMod val="120000"/>
                </a:schemeClr>
              </a:gs>
              <a:gs pos="50000">
                <a:schemeClr val="accent6">
                  <a:shade val="89000"/>
                  <a:satMod val="110000"/>
                </a:schemeClr>
              </a:gs>
              <a:gs pos="75000">
                <a:schemeClr val="accent6">
                  <a:tint val="93000"/>
                  <a:satMod val="120000"/>
                </a:schemeClr>
              </a:gs>
              <a:gs pos="100000">
                <a:schemeClr val="accent6">
                  <a:tint val="90000"/>
                  <a:satMod val="120000"/>
                </a:schemeClr>
              </a:gs>
            </a:gsLst>
            <a:lin ang="5400000"/>
          </a:gradFill>
          <a:effectLst>
            <a:outerShdw blurRad="80000" dist="40000" dir="5040000" algn="tl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993300"/>
        </a:buClr>
        <a:buFont typeface="Wingdings" pitchFamily="2" charset="2"/>
        <a:buChar char="v"/>
        <a:defRPr sz="3200" kern="1200">
          <a:solidFill>
            <a:srgbClr val="91581F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993300"/>
        </a:buClr>
        <a:buFont typeface="Wingdings" pitchFamily="2" charset="2"/>
        <a:buChar char="v"/>
        <a:defRPr sz="2800" kern="1200">
          <a:solidFill>
            <a:srgbClr val="91581F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993300"/>
        </a:buClr>
        <a:buFont typeface="Wingdings" pitchFamily="2" charset="2"/>
        <a:buChar char="v"/>
        <a:defRPr sz="2400" kern="1200">
          <a:solidFill>
            <a:srgbClr val="91581F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993300"/>
        </a:buClr>
        <a:buFont typeface="Wingdings" pitchFamily="2" charset="2"/>
        <a:buChar char="v"/>
        <a:defRPr sz="2000" kern="1200">
          <a:solidFill>
            <a:srgbClr val="91581F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993300"/>
        </a:buClr>
        <a:buFont typeface="Wingdings" pitchFamily="2" charset="2"/>
        <a:buChar char="v"/>
        <a:defRPr sz="2000" kern="1200">
          <a:solidFill>
            <a:srgbClr val="91581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F7CAFA2-3A29-413A-AE36-1AE1EAD35DB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705573E-F1D5-444B-9484-1F8847A993A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47000" b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38B4DBE-0B0B-49F1-A193-9ED0C056EBFE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подготовила Никонорова О.В.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781A22C-2ED3-478C-B115-0456432A238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D38CC89-3FAA-4F38-8EEC-D050DFA64D2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ABCE046-7405-47D1-929C-8E1DA4D993E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87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ln/>
          <a:solidFill>
            <a:srgbClr val="0D0D0D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D0D0D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D0D0D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D0D0D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D0D0D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0D0D0D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0D0D0D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0D0D0D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0D0D0D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D6E0838-FC0C-491D-ADBB-8873B045DAD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A4C2638-7B62-46B2-A90B-E6FE6B8BD91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6E75D03-02FA-4B23-A861-8D812E4F40C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F5C9C89-16B5-41A6-9555-46AD0528D05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ln w="1905"/>
          <a:gradFill>
            <a:gsLst>
              <a:gs pos="0">
                <a:schemeClr val="accent6">
                  <a:shade val="20000"/>
                  <a:satMod val="200000"/>
                </a:schemeClr>
              </a:gs>
              <a:gs pos="78000">
                <a:schemeClr val="accent6">
                  <a:tint val="90000"/>
                  <a:shade val="89000"/>
                  <a:satMod val="220000"/>
                </a:schemeClr>
              </a:gs>
              <a:gs pos="100000">
                <a:schemeClr val="accent6">
                  <a:tint val="12000"/>
                  <a:satMod val="255000"/>
                </a:schemeClr>
              </a:gs>
            </a:gsLst>
            <a:lin ang="5400000"/>
          </a:gradFill>
          <a:effectLst>
            <a:innerShdw blurRad="69850" dist="43180" dir="5400000">
              <a:srgbClr val="000000">
                <a:alpha val="65000"/>
              </a:srgbClr>
            </a:innerShdw>
          </a:effectLst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10" Type="http://schemas.openxmlformats.org/officeDocument/2006/relationships/image" Target="../media/image84.jpeg"/><Relationship Id="rId4" Type="http://schemas.openxmlformats.org/officeDocument/2006/relationships/image" Target="../media/image78.jpeg"/><Relationship Id="rId9" Type="http://schemas.openxmlformats.org/officeDocument/2006/relationships/image" Target="../media/image8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getImage (3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136"/>
            <a:ext cx="9144000" cy="685486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89648"/>
            <a:ext cx="9144000" cy="316835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uk-UA" sz="40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ПРЕЗЕНТАЦІЯ </a:t>
            </a:r>
            <a:r>
              <a:rPr lang="uk-UA" sz="40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/>
            </a:r>
            <a:br>
              <a:rPr lang="uk-UA" sz="40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uk-UA" sz="40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досвіду роботи </a:t>
            </a:r>
            <a:r>
              <a:rPr lang="uk-UA" sz="40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/>
            </a:r>
            <a:br>
              <a:rPr lang="uk-UA" sz="40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uk-UA" sz="40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вчителя початкових класів</a:t>
            </a:r>
            <a:br>
              <a:rPr lang="uk-UA" sz="40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uk-UA" sz="4000" b="1" i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Липівської</a:t>
            </a:r>
            <a:r>
              <a:rPr lang="uk-UA" sz="40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ЗОШ І-ІІІ ст.</a:t>
            </a:r>
            <a:r>
              <a:rPr lang="uk-UA" sz="40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/>
            </a:r>
            <a:br>
              <a:rPr lang="uk-UA" sz="40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uk-UA" sz="54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Цимбали Надії Андріївни</a:t>
            </a:r>
            <a:endParaRPr lang="ru-RU" sz="5400" b="1" i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siaoke0011008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31076" name="Rectangle 4"/>
          <p:cNvSpPr>
            <a:spLocks noChangeArrowheads="1"/>
          </p:cNvSpPr>
          <p:nvPr/>
        </p:nvSpPr>
        <p:spPr bwMode="auto">
          <a:xfrm>
            <a:off x="467544" y="260648"/>
            <a:ext cx="4032448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Times New Roman" pitchFamily="18" charset="0"/>
              </a:rPr>
              <a:t>На уроці читання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творча дитина при </a:t>
            </a:r>
            <a:r>
              <a:rPr kumimoji="0" lang="uk-UA" sz="20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пiдготовцi</a:t>
            </a:r>
            <a:r>
              <a:rPr kumimoji="0" lang="uk-UA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до уроку використовує матеріал, що розширює обрії пізнання творчості </a:t>
            </a:r>
            <a:r>
              <a:rPr kumimoji="0" lang="uk-UA" sz="20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письменників—</a:t>
            </a:r>
            <a:r>
              <a:rPr kumimoji="0" lang="uk-UA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казкарів. Крім того, вона може намалювати </a:t>
            </a:r>
            <a:r>
              <a:rPr kumimoji="0" lang="uk-UA" sz="20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iлюстрацiю</a:t>
            </a:r>
            <a:r>
              <a:rPr kumimoji="0" lang="uk-UA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до тексту за своєю уявою, дати</a:t>
            </a:r>
            <a:r>
              <a:rPr kumimoji="0" lang="uk-UA" sz="20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характеристику героям, скласти вірш за опорними словами, </a:t>
            </a:r>
            <a:r>
              <a:rPr kumimoji="0" lang="uk-UA" sz="20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пiдiбрати</a:t>
            </a:r>
            <a:r>
              <a:rPr kumimoji="0" lang="uk-UA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загадки, прислів’я до теми. Впровадження методики ТРВЗ.</a:t>
            </a:r>
            <a:endParaRPr kumimoji="0" lang="ru-RU" sz="2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4" name="Содержимое 8" descr="Зображення2868.jpg"/>
          <p:cNvPicPr>
            <a:picLocks noChangeAspect="1"/>
          </p:cNvPicPr>
          <p:nvPr/>
        </p:nvPicPr>
        <p:blipFill>
          <a:blip r:embed="rId3" cstate="print">
            <a:lum bright="20000" contrast="20000"/>
          </a:blip>
          <a:srcRect/>
          <a:stretch>
            <a:fillRect/>
          </a:stretch>
        </p:blipFill>
        <p:spPr>
          <a:xfrm>
            <a:off x="6071657" y="0"/>
            <a:ext cx="3072343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Зображення39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2204864"/>
            <a:ext cx="3072342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DSCI058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481736"/>
            <a:ext cx="4707859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getImage (23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24128" y="4530080"/>
            <a:ext cx="3103893" cy="2327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siaoke0011008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31076" name="Rectangle 4"/>
          <p:cNvSpPr>
            <a:spLocks noChangeArrowheads="1"/>
          </p:cNvSpPr>
          <p:nvPr/>
        </p:nvSpPr>
        <p:spPr bwMode="auto">
          <a:xfrm>
            <a:off x="179512" y="2035299"/>
            <a:ext cx="8964488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uk-UA" sz="2400" b="1" dirty="0" smtClean="0">
                <a:solidFill>
                  <a:srgbClr val="FF0000"/>
                </a:solidFill>
              </a:rPr>
              <a:t>         На уроках математики</a:t>
            </a:r>
            <a:r>
              <a:rPr lang="uk-UA" sz="2400" dirty="0" smtClean="0">
                <a:solidFill>
                  <a:srgbClr val="FF0000"/>
                </a:solidFill>
              </a:rPr>
              <a:t> </a:t>
            </a:r>
            <a:r>
              <a:rPr lang="uk-UA" sz="2400" i="1" dirty="0" smtClean="0"/>
              <a:t>передбачається використання логічних вправ, головоломок, </a:t>
            </a:r>
            <a:r>
              <a:rPr lang="uk-UA" sz="2400" i="1" dirty="0" err="1" smtClean="0"/>
              <a:t>софiзмiв</a:t>
            </a:r>
            <a:r>
              <a:rPr lang="uk-UA" sz="2400" i="1" dirty="0" smtClean="0"/>
              <a:t>, розв’язання задач різними способами, пошук раціональних шляхів розв’язання; тести, кросворди; складання казок, віршів; аналізування та розв’язання прикладів, рівнянь, задач підвищеної складності логічного характеру; самостійне складання учнями задач, тестів, питань до теми; проведення математичних тижнів .</a:t>
            </a:r>
            <a:endParaRPr lang="ru-RU" sz="2400" i="1" dirty="0" smtClean="0"/>
          </a:p>
        </p:txBody>
      </p:sp>
      <p:pic>
        <p:nvPicPr>
          <p:cNvPr id="4" name="Рисунок 11" descr="IMGP183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4581128"/>
            <a:ext cx="3036988" cy="2276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12" descr="Зображення328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4586994"/>
            <a:ext cx="3059832" cy="2271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P182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9592" y="0"/>
            <a:ext cx="3347864" cy="2207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P184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0" y="0"/>
            <a:ext cx="2736304" cy="2319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siaoke0011008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31076" name="Rectangle 4"/>
          <p:cNvSpPr>
            <a:spLocks noChangeArrowheads="1"/>
          </p:cNvSpPr>
          <p:nvPr/>
        </p:nvSpPr>
        <p:spPr bwMode="auto">
          <a:xfrm>
            <a:off x="0" y="1772816"/>
            <a:ext cx="91440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uk-UA" sz="2000" b="1" dirty="0" smtClean="0">
                <a:solidFill>
                  <a:srgbClr val="FF0000"/>
                </a:solidFill>
              </a:rPr>
              <a:t>На уроках природознавства</a:t>
            </a:r>
            <a:r>
              <a:rPr lang="uk-UA" sz="2000" dirty="0" smtClean="0">
                <a:solidFill>
                  <a:srgbClr val="FF0000"/>
                </a:solidFill>
              </a:rPr>
              <a:t> </a:t>
            </a:r>
            <a:r>
              <a:rPr lang="uk-UA" sz="2000" i="1" dirty="0" smtClean="0"/>
              <a:t>використовуються завдання творчого характеру: складання кросвордів, участь у конкурсах, дослідницька </a:t>
            </a:r>
            <a:r>
              <a:rPr lang="uk-UA" sz="2000" i="1" dirty="0" err="1" smtClean="0"/>
              <a:t>дiяльнiсть</a:t>
            </a:r>
            <a:r>
              <a:rPr lang="uk-UA" sz="2000" i="1" dirty="0" smtClean="0"/>
              <a:t> учнів; залучення учнів до реалізації творчих робіт та проектів; підготовка повідомлень за завданням вчителя. Передбачається складання казок, </a:t>
            </a:r>
            <a:r>
              <a:rPr lang="uk-UA" sz="2000" i="1" dirty="0" err="1" smtClean="0"/>
              <a:t>вiршiв</a:t>
            </a:r>
            <a:r>
              <a:rPr lang="uk-UA" sz="2000" i="1" dirty="0" smtClean="0"/>
              <a:t>, проведення інтелектуальних конкурсів, написання творів та переказів, розробка </a:t>
            </a:r>
            <a:r>
              <a:rPr lang="uk-UA" sz="2000" i="1" dirty="0" err="1" smtClean="0"/>
              <a:t>дiалогiв</a:t>
            </a:r>
            <a:r>
              <a:rPr lang="uk-UA" sz="2000" i="1" dirty="0" smtClean="0"/>
              <a:t> з визначеної теми, створення кросвордів, ребусів, композицій, добір музичних фрагментів до художніх картин, побудова генеалогічного дерева своєї родини, випуски </a:t>
            </a:r>
            <a:r>
              <a:rPr lang="uk-UA" sz="2000" i="1" dirty="0" err="1" smtClean="0"/>
              <a:t>стiнноi</a:t>
            </a:r>
            <a:r>
              <a:rPr lang="uk-UA" sz="2000" i="1" dirty="0" smtClean="0"/>
              <a:t> газети. Проектна діяльність.</a:t>
            </a:r>
          </a:p>
        </p:txBody>
      </p:sp>
      <p:pic>
        <p:nvPicPr>
          <p:cNvPr id="4" name="Рисунок 3" descr="Зображення34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16216" y="4360917"/>
            <a:ext cx="1872812" cy="2497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9806.JPG"/>
          <p:cNvPicPr>
            <a:picLocks noChangeAspect="1"/>
          </p:cNvPicPr>
          <p:nvPr/>
        </p:nvPicPr>
        <p:blipFill>
          <a:blip r:embed="rId4" cstate="print">
            <a:lum bright="10000" contrast="-10000"/>
          </a:blip>
          <a:stretch>
            <a:fillRect/>
          </a:stretch>
        </p:blipFill>
        <p:spPr>
          <a:xfrm>
            <a:off x="5868144" y="0"/>
            <a:ext cx="2339752" cy="1754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9797.JPG"/>
          <p:cNvPicPr>
            <a:picLocks noChangeAspect="1"/>
          </p:cNvPicPr>
          <p:nvPr/>
        </p:nvPicPr>
        <p:blipFill>
          <a:blip r:embed="rId5" cstate="print">
            <a:lum bright="30000" contrast="20000"/>
          </a:blip>
          <a:stretch>
            <a:fillRect/>
          </a:stretch>
        </p:blipFill>
        <p:spPr>
          <a:xfrm>
            <a:off x="467544" y="0"/>
            <a:ext cx="2555776" cy="191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Зображення383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6" y="4293096"/>
            <a:ext cx="1728192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P325003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43808" y="4509120"/>
            <a:ext cx="3240360" cy="2165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Зображення075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707904" y="0"/>
            <a:ext cx="1329612" cy="1772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siaoke0011008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31076" name="Rectangle 4"/>
          <p:cNvSpPr>
            <a:spLocks noChangeArrowheads="1"/>
          </p:cNvSpPr>
          <p:nvPr/>
        </p:nvSpPr>
        <p:spPr bwMode="auto">
          <a:xfrm>
            <a:off x="0" y="0"/>
            <a:ext cx="9144000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На уроках образотворчого мистецтва </a:t>
            </a:r>
            <a:endParaRPr lang="ru-RU" dirty="0" smtClean="0">
              <a:solidFill>
                <a:srgbClr val="FF0000"/>
              </a:solidFill>
            </a:endParaRPr>
          </a:p>
          <a:p>
            <a:r>
              <a:rPr lang="ru-RU" i="1" dirty="0" err="1" smtClean="0"/>
              <a:t>Відомий</a:t>
            </a:r>
            <a:r>
              <a:rPr lang="ru-RU" i="1" dirty="0" smtClean="0"/>
              <a:t> </a:t>
            </a:r>
            <a:r>
              <a:rPr lang="ru-RU" i="1" dirty="0" err="1" smtClean="0"/>
              <a:t>український</a:t>
            </a:r>
            <a:r>
              <a:rPr lang="ru-RU" i="1" dirty="0" smtClean="0"/>
              <a:t> педагог В. </a:t>
            </a:r>
            <a:r>
              <a:rPr lang="ru-RU" i="1" dirty="0" err="1" smtClean="0"/>
              <a:t>Сухомлинський</a:t>
            </a:r>
            <a:r>
              <a:rPr lang="ru-RU" i="1" dirty="0" smtClean="0"/>
              <a:t> писав:</a:t>
            </a:r>
            <a:r>
              <a:rPr lang="ru-RU" b="1" i="1" dirty="0" smtClean="0"/>
              <a:t> «Дитячий </a:t>
            </a:r>
            <a:r>
              <a:rPr lang="ru-RU" b="1" i="1" dirty="0" err="1" smtClean="0"/>
              <a:t>малюнок</a:t>
            </a:r>
            <a:r>
              <a:rPr lang="ru-RU" b="1" i="1" dirty="0" smtClean="0"/>
              <a:t>, </a:t>
            </a:r>
            <a:r>
              <a:rPr lang="ru-RU" b="1" i="1" dirty="0" err="1" smtClean="0"/>
              <a:t>процес</a:t>
            </a:r>
            <a:r>
              <a:rPr lang="ru-RU" b="1" i="1" dirty="0" smtClean="0"/>
              <a:t> </a:t>
            </a:r>
            <a:r>
              <a:rPr lang="ru-RU" b="1" i="1" dirty="0" err="1" smtClean="0"/>
              <a:t>малювання</a:t>
            </a:r>
            <a:r>
              <a:rPr lang="ru-RU" b="1" i="1" dirty="0" smtClean="0"/>
              <a:t> — </a:t>
            </a:r>
            <a:r>
              <a:rPr lang="ru-RU" b="1" i="1" dirty="0" err="1" smtClean="0"/>
              <a:t>це</a:t>
            </a:r>
            <a:r>
              <a:rPr lang="ru-RU" b="1" i="1" dirty="0" smtClean="0"/>
              <a:t> </a:t>
            </a:r>
            <a:r>
              <a:rPr lang="ru-RU" b="1" i="1" dirty="0" err="1" smtClean="0"/>
              <a:t>частка</a:t>
            </a:r>
            <a:r>
              <a:rPr lang="ru-RU" b="1" i="1" dirty="0" smtClean="0"/>
              <a:t> духовного </a:t>
            </a:r>
            <a:r>
              <a:rPr lang="ru-RU" b="1" i="1" dirty="0" err="1" smtClean="0"/>
              <a:t>життя</a:t>
            </a:r>
            <a:r>
              <a:rPr lang="ru-RU" b="1" i="1" dirty="0" smtClean="0"/>
              <a:t> </a:t>
            </a:r>
            <a:r>
              <a:rPr lang="ru-RU" b="1" i="1" dirty="0" err="1" smtClean="0"/>
              <a:t>дитини</a:t>
            </a:r>
            <a:r>
              <a:rPr lang="ru-RU" b="1" i="1" dirty="0" smtClean="0"/>
              <a:t>. </a:t>
            </a:r>
            <a:r>
              <a:rPr lang="ru-RU" b="1" i="1" dirty="0" err="1" smtClean="0"/>
              <a:t>Діти</a:t>
            </a:r>
            <a:r>
              <a:rPr lang="ru-RU" b="1" i="1" dirty="0" smtClean="0"/>
              <a:t> не просто </a:t>
            </a:r>
            <a:r>
              <a:rPr lang="ru-RU" b="1" i="1" dirty="0" err="1" smtClean="0"/>
              <a:t>переносять</a:t>
            </a:r>
            <a:r>
              <a:rPr lang="ru-RU" b="1" i="1" dirty="0" smtClean="0"/>
              <a:t> на </a:t>
            </a:r>
            <a:r>
              <a:rPr lang="ru-RU" b="1" i="1" dirty="0" err="1" smtClean="0"/>
              <a:t>папір</a:t>
            </a:r>
            <a:r>
              <a:rPr lang="ru-RU" b="1" i="1" dirty="0" smtClean="0"/>
              <a:t> </a:t>
            </a:r>
            <a:r>
              <a:rPr lang="ru-RU" b="1" i="1" dirty="0" err="1" smtClean="0"/>
              <a:t>щось</a:t>
            </a:r>
            <a:r>
              <a:rPr lang="ru-RU" b="1" i="1" dirty="0" smtClean="0"/>
              <a:t> </a:t>
            </a:r>
            <a:r>
              <a:rPr lang="ru-RU" b="1" i="1" dirty="0" err="1" smtClean="0"/>
              <a:t>із</a:t>
            </a:r>
            <a:r>
              <a:rPr lang="ru-RU" b="1" i="1" dirty="0" smtClean="0"/>
              <a:t> </a:t>
            </a:r>
            <a:r>
              <a:rPr lang="ru-RU" b="1" i="1" dirty="0" err="1" smtClean="0"/>
              <a:t>навколишнього</a:t>
            </a:r>
            <a:r>
              <a:rPr lang="ru-RU" b="1" i="1" dirty="0" smtClean="0"/>
              <a:t> </a:t>
            </a:r>
            <a:r>
              <a:rPr lang="ru-RU" b="1" i="1" dirty="0" err="1" smtClean="0"/>
              <a:t>світу</a:t>
            </a:r>
            <a:r>
              <a:rPr lang="ru-RU" b="1" i="1" dirty="0" smtClean="0"/>
              <a:t>, а </a:t>
            </a:r>
            <a:r>
              <a:rPr lang="ru-RU" b="1" i="1" dirty="0" err="1" smtClean="0"/>
              <a:t>живуть</a:t>
            </a:r>
            <a:r>
              <a:rPr lang="ru-RU" b="1" i="1" dirty="0" smtClean="0"/>
              <a:t> у </a:t>
            </a:r>
            <a:r>
              <a:rPr lang="ru-RU" b="1" i="1" dirty="0" err="1" smtClean="0"/>
              <a:t>цьому</a:t>
            </a:r>
            <a:r>
              <a:rPr lang="ru-RU" b="1" i="1" dirty="0" smtClean="0"/>
              <a:t> </a:t>
            </a:r>
            <a:r>
              <a:rPr lang="ru-RU" b="1" i="1" dirty="0" err="1" smtClean="0"/>
              <a:t>світі</a:t>
            </a:r>
            <a:r>
              <a:rPr lang="ru-RU" b="1" i="1" dirty="0" smtClean="0"/>
              <a:t>, </a:t>
            </a:r>
            <a:r>
              <a:rPr lang="ru-RU" b="1" i="1" dirty="0" err="1" smtClean="0"/>
              <a:t>входять</a:t>
            </a:r>
            <a:r>
              <a:rPr lang="ru-RU" b="1" i="1" dirty="0" smtClean="0"/>
              <a:t> </a:t>
            </a:r>
            <a:r>
              <a:rPr lang="ru-RU" b="1" i="1" dirty="0" err="1" smtClean="0"/>
              <a:t>у</a:t>
            </a:r>
            <a:r>
              <a:rPr lang="ru-RU" b="1" i="1" dirty="0" smtClean="0"/>
              <a:t> </a:t>
            </a:r>
            <a:r>
              <a:rPr lang="ru-RU" b="1" i="1" dirty="0" err="1" smtClean="0"/>
              <a:t>нього</a:t>
            </a:r>
            <a:r>
              <a:rPr lang="ru-RU" b="1" i="1" dirty="0" smtClean="0"/>
              <a:t> як </a:t>
            </a:r>
            <a:r>
              <a:rPr lang="ru-RU" b="1" i="1" dirty="0" err="1" smtClean="0"/>
              <a:t>творці</a:t>
            </a:r>
            <a:r>
              <a:rPr lang="ru-RU" b="1" i="1" dirty="0" smtClean="0"/>
              <a:t> </a:t>
            </a:r>
            <a:r>
              <a:rPr lang="ru-RU" b="1" i="1" dirty="0" err="1" smtClean="0"/>
              <a:t>краси</a:t>
            </a:r>
            <a:r>
              <a:rPr lang="ru-RU" b="1" i="1" dirty="0" smtClean="0"/>
              <a:t>, </a:t>
            </a:r>
            <a:r>
              <a:rPr lang="ru-RU" b="1" i="1" dirty="0" err="1" smtClean="0"/>
              <a:t>дістають</a:t>
            </a:r>
            <a:r>
              <a:rPr lang="ru-RU" b="1" i="1" dirty="0" smtClean="0"/>
              <a:t> </a:t>
            </a:r>
            <a:r>
              <a:rPr lang="ru-RU" b="1" i="1" dirty="0" err="1" smtClean="0"/>
              <a:t>насолоду</a:t>
            </a:r>
            <a:r>
              <a:rPr lang="ru-RU" b="1" i="1" dirty="0" smtClean="0"/>
              <a:t> </a:t>
            </a:r>
            <a:r>
              <a:rPr lang="ru-RU" b="1" i="1" dirty="0" err="1" smtClean="0"/>
              <a:t>від</a:t>
            </a:r>
            <a:r>
              <a:rPr lang="ru-RU" b="1" i="1" dirty="0" smtClean="0"/>
              <a:t> </a:t>
            </a:r>
            <a:r>
              <a:rPr lang="ru-RU" b="1" i="1" dirty="0" err="1" smtClean="0"/>
              <a:t>неї</a:t>
            </a:r>
            <a:r>
              <a:rPr lang="ru-RU" b="1" i="1" dirty="0" smtClean="0"/>
              <a:t>»</a:t>
            </a:r>
            <a:endParaRPr lang="ru-RU" dirty="0" smtClean="0"/>
          </a:p>
          <a:p>
            <a:r>
              <a:rPr lang="uk-UA" i="1" dirty="0" smtClean="0"/>
              <a:t>Організовуючи інтерактивне навчання, моделюю життєві ситуації, використовую рольові ігри, казку, спільно розв’язую проблеми Крім цього, проводжу з учнями різноманітні конкурси: «Конкурс </a:t>
            </a:r>
            <a:r>
              <a:rPr lang="uk-UA" i="1" dirty="0" err="1" smtClean="0"/>
              <a:t>чомучок</a:t>
            </a:r>
            <a:r>
              <a:rPr lang="uk-UA" i="1" dirty="0" smtClean="0"/>
              <a:t>»,»Лист в малюнках», змагання, </a:t>
            </a:r>
            <a:r>
              <a:rPr lang="uk-UA" i="1" dirty="0" err="1" smtClean="0"/>
              <a:t>хвилинки-цікавинки</a:t>
            </a:r>
            <a:r>
              <a:rPr lang="uk-UA" i="1" dirty="0" smtClean="0"/>
              <a:t>; даю творчі завдання: «Домалюй, щоб…», «Спостережливе око», «Намалюй навпаки», «Відгадай», «Чарівник», «Знайди схожий предмет». Музичний супровід створює особливий музичний світ</a:t>
            </a:r>
            <a:r>
              <a:rPr lang="ru-RU" i="1" dirty="0" smtClean="0"/>
              <a:t> </a:t>
            </a:r>
            <a:r>
              <a:rPr lang="uk-UA" i="1" dirty="0" smtClean="0"/>
              <a:t>— світ високих почуттів, високого емоційного напруження, допомагає створити творчу атмосферу під час малювання.</a:t>
            </a:r>
            <a:r>
              <a:rPr lang="ru-RU" i="1" dirty="0" smtClean="0"/>
              <a:t> </a:t>
            </a:r>
            <a:r>
              <a:rPr lang="uk-UA" i="1" dirty="0" smtClean="0"/>
              <a:t>Я вчу малювати пальчиками та долоньками, Малювання точками, лініями, </a:t>
            </a:r>
            <a:r>
              <a:rPr lang="uk-UA" i="1" dirty="0" err="1" smtClean="0"/>
              <a:t>штрихами.Малюнки</a:t>
            </a:r>
            <a:r>
              <a:rPr lang="uk-UA" i="1" dirty="0" smtClean="0"/>
              <a:t> свічкою, техніка </a:t>
            </a:r>
            <a:r>
              <a:rPr lang="uk-UA" i="1" dirty="0" err="1" smtClean="0"/>
              <a:t>гратаж.Для</a:t>
            </a:r>
            <a:r>
              <a:rPr lang="uk-UA" i="1" dirty="0" smtClean="0"/>
              <a:t> креативного малювання учні використовують різні матеріали та інструменти: фарби, пензлики, олівці, листя, зубні пасти, зубні щіточки, трубочки, нитки, свічки, піпетки, соски, ковпачки та ін. </a:t>
            </a:r>
            <a:r>
              <a:rPr lang="ru-RU" i="1" dirty="0" err="1" smtClean="0"/>
              <a:t>Також</a:t>
            </a:r>
            <a:r>
              <a:rPr lang="ru-RU" i="1" dirty="0" smtClean="0"/>
              <a:t> </a:t>
            </a:r>
            <a:r>
              <a:rPr lang="ru-RU" i="1" dirty="0" err="1" smtClean="0"/>
              <a:t>складаю</a:t>
            </a:r>
            <a:r>
              <a:rPr lang="ru-RU" i="1" dirty="0" smtClean="0"/>
              <a:t> </a:t>
            </a:r>
            <a:r>
              <a:rPr lang="ru-RU" i="1" dirty="0" err="1" smtClean="0"/>
              <a:t>з</a:t>
            </a:r>
            <a:r>
              <a:rPr lang="ru-RU" i="1" dirty="0" smtClean="0"/>
              <a:t> ними </a:t>
            </a:r>
            <a:r>
              <a:rPr lang="ru-RU" i="1" dirty="0" err="1" smtClean="0"/>
              <a:t>вірші,казки</a:t>
            </a:r>
            <a:r>
              <a:rPr lang="ru-RU" i="1" dirty="0" smtClean="0"/>
              <a:t>, </a:t>
            </a:r>
            <a:r>
              <a:rPr lang="ru-RU" i="1" dirty="0" err="1" smtClean="0"/>
              <a:t>оповідання</a:t>
            </a:r>
            <a:r>
              <a:rPr lang="ru-RU" i="1" dirty="0" smtClean="0"/>
              <a:t>, </a:t>
            </a:r>
            <a:r>
              <a:rPr lang="ru-RU" i="1" dirty="0" err="1" smtClean="0"/>
              <a:t>розвиваю</a:t>
            </a:r>
            <a:r>
              <a:rPr lang="ru-RU" i="1" dirty="0" smtClean="0"/>
              <a:t> </a:t>
            </a:r>
            <a:r>
              <a:rPr lang="ru-RU" i="1" dirty="0" err="1" smtClean="0"/>
              <a:t>їхню</a:t>
            </a:r>
            <a:r>
              <a:rPr lang="ru-RU" i="1" dirty="0" smtClean="0"/>
              <a:t> </a:t>
            </a:r>
            <a:r>
              <a:rPr lang="ru-RU" i="1" dirty="0" err="1" smtClean="0"/>
              <a:t>творчу</a:t>
            </a:r>
            <a:r>
              <a:rPr lang="ru-RU" i="1" dirty="0" smtClean="0"/>
              <a:t> </a:t>
            </a:r>
            <a:r>
              <a:rPr lang="ru-RU" i="1" dirty="0" err="1" smtClean="0"/>
              <a:t>уяву</a:t>
            </a:r>
            <a:r>
              <a:rPr lang="ru-RU" i="1" dirty="0" smtClean="0"/>
              <a:t>.</a:t>
            </a:r>
            <a:endParaRPr kumimoji="0" lang="uk-UA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4" name="Рисунок 3" descr="DSC019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413640"/>
            <a:ext cx="1403648" cy="1444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Зображення35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4797152"/>
            <a:ext cx="1656184" cy="1242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DSC0190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15816" y="5705872"/>
            <a:ext cx="1536170" cy="1152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Зображення065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27984" y="4941168"/>
            <a:ext cx="1632181" cy="12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Зображення066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40152" y="5481228"/>
            <a:ext cx="1835696" cy="1376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Зображення361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415808" y="4581128"/>
            <a:ext cx="1728192" cy="1296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/>
          <a:lstStyle/>
          <a:p>
            <a:r>
              <a:rPr lang="uk-UA" dirty="0" smtClean="0">
                <a:solidFill>
                  <a:srgbClr val="3A747A"/>
                </a:solidFill>
              </a:rPr>
              <a:t>ПРИНЦИПИ РОБОТИ</a:t>
            </a:r>
            <a:endParaRPr lang="ru-RU" dirty="0">
              <a:solidFill>
                <a:srgbClr val="3A747A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1124744"/>
            <a:ext cx="8964488" cy="5256584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  <p:sp>
        <p:nvSpPr>
          <p:cNvPr id="11" name="Пятно 2 10"/>
          <p:cNvSpPr/>
          <p:nvPr/>
        </p:nvSpPr>
        <p:spPr>
          <a:xfrm>
            <a:off x="0" y="1556792"/>
            <a:ext cx="4499992" cy="1296144"/>
          </a:xfrm>
          <a:prstGeom prst="irregularSeal2">
            <a:avLst/>
          </a:prstGeom>
          <a:solidFill>
            <a:srgbClr val="85FFE8"/>
          </a:solidFill>
          <a:ln>
            <a:solidFill>
              <a:schemeClr val="accent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Індивідуальний характер</a:t>
            </a:r>
            <a:endParaRPr lang="ru-RU" dirty="0"/>
          </a:p>
        </p:txBody>
      </p:sp>
      <p:sp>
        <p:nvSpPr>
          <p:cNvPr id="12" name="Пятно 2 11"/>
          <p:cNvSpPr/>
          <p:nvPr/>
        </p:nvSpPr>
        <p:spPr>
          <a:xfrm>
            <a:off x="0" y="3068960"/>
            <a:ext cx="2448272" cy="1130424"/>
          </a:xfrm>
          <a:prstGeom prst="irregularSeal2">
            <a:avLst/>
          </a:prstGeom>
          <a:solidFill>
            <a:srgbClr val="85FF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Єдність вимог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Пятно 2 12"/>
          <p:cNvSpPr/>
          <p:nvPr/>
        </p:nvSpPr>
        <p:spPr>
          <a:xfrm>
            <a:off x="4499992" y="1484784"/>
            <a:ext cx="4392488" cy="1346448"/>
          </a:xfrm>
          <a:prstGeom prst="irregularSeal2">
            <a:avLst/>
          </a:prstGeom>
          <a:solidFill>
            <a:srgbClr val="85FFE8"/>
          </a:solidFill>
          <a:ln>
            <a:solidFill>
              <a:schemeClr val="accent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Систематичність,  регулярність</a:t>
            </a:r>
            <a:endParaRPr lang="ru-RU" dirty="0"/>
          </a:p>
        </p:txBody>
      </p:sp>
      <p:sp>
        <p:nvSpPr>
          <p:cNvPr id="14" name="Пятно 2 13"/>
          <p:cNvSpPr/>
          <p:nvPr/>
        </p:nvSpPr>
        <p:spPr>
          <a:xfrm>
            <a:off x="6047656" y="2924944"/>
            <a:ext cx="3096344" cy="1080120"/>
          </a:xfrm>
          <a:prstGeom prst="irregularSeal2">
            <a:avLst/>
          </a:prstGeom>
          <a:solidFill>
            <a:srgbClr val="85FF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Всебічність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Пятно 2 14"/>
          <p:cNvSpPr/>
          <p:nvPr/>
        </p:nvSpPr>
        <p:spPr>
          <a:xfrm>
            <a:off x="4679504" y="5085184"/>
            <a:ext cx="4464496" cy="1368152"/>
          </a:xfrm>
          <a:prstGeom prst="irregularSeal2">
            <a:avLst/>
          </a:prstGeom>
          <a:solidFill>
            <a:srgbClr val="85FF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Різноманітність форм, методів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Пятно 2 15"/>
          <p:cNvSpPr/>
          <p:nvPr/>
        </p:nvSpPr>
        <p:spPr>
          <a:xfrm>
            <a:off x="2339752" y="2564904"/>
            <a:ext cx="3600400" cy="1080120"/>
          </a:xfrm>
          <a:prstGeom prst="irregularSeal2">
            <a:avLst/>
          </a:prstGeom>
          <a:solidFill>
            <a:srgbClr val="85FF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Об</a:t>
            </a:r>
            <a:r>
              <a:rPr lang="en-US" dirty="0" smtClean="0">
                <a:solidFill>
                  <a:schemeClr val="tx1"/>
                </a:solidFill>
              </a:rPr>
              <a:t>’</a:t>
            </a:r>
            <a:r>
              <a:rPr lang="uk-UA" dirty="0" err="1" smtClean="0">
                <a:solidFill>
                  <a:schemeClr val="tx1"/>
                </a:solidFill>
              </a:rPr>
              <a:t>єктивність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Пятно 2 16"/>
          <p:cNvSpPr/>
          <p:nvPr/>
        </p:nvSpPr>
        <p:spPr>
          <a:xfrm>
            <a:off x="1619672" y="3573016"/>
            <a:ext cx="4968552" cy="1202432"/>
          </a:xfrm>
          <a:prstGeom prst="irregularSeal2">
            <a:avLst/>
          </a:prstGeom>
          <a:solidFill>
            <a:srgbClr val="85FFE8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Диференційований  підхід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8" name="Пятно 2 17"/>
          <p:cNvSpPr/>
          <p:nvPr/>
        </p:nvSpPr>
        <p:spPr>
          <a:xfrm>
            <a:off x="3275856" y="4725144"/>
            <a:ext cx="2736304" cy="914400"/>
          </a:xfrm>
          <a:prstGeom prst="irregularSeal2">
            <a:avLst/>
          </a:prstGeom>
          <a:solidFill>
            <a:srgbClr val="85FF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Наочність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9" name="Пятно 2 18"/>
          <p:cNvSpPr/>
          <p:nvPr/>
        </p:nvSpPr>
        <p:spPr>
          <a:xfrm>
            <a:off x="5868144" y="4149080"/>
            <a:ext cx="3096344" cy="1008112"/>
          </a:xfrm>
          <a:prstGeom prst="irregularSeal2">
            <a:avLst/>
          </a:prstGeom>
          <a:solidFill>
            <a:srgbClr val="85FF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Доступність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0" name="Пятно 2 19"/>
          <p:cNvSpPr/>
          <p:nvPr/>
        </p:nvSpPr>
        <p:spPr>
          <a:xfrm>
            <a:off x="467544" y="5733256"/>
            <a:ext cx="3600400" cy="914400"/>
          </a:xfrm>
          <a:prstGeom prst="irregularSeal2">
            <a:avLst/>
          </a:prstGeom>
          <a:solidFill>
            <a:srgbClr val="85FF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Наступність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Пятно 2 20"/>
          <p:cNvSpPr/>
          <p:nvPr/>
        </p:nvSpPr>
        <p:spPr>
          <a:xfrm>
            <a:off x="611560" y="4725144"/>
            <a:ext cx="2987824" cy="914400"/>
          </a:xfrm>
          <a:prstGeom prst="irregularSeal2">
            <a:avLst/>
          </a:prstGeom>
          <a:solidFill>
            <a:srgbClr val="85FF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Науковість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Лента лицом вверх 4"/>
          <p:cNvSpPr/>
          <p:nvPr/>
        </p:nvSpPr>
        <p:spPr>
          <a:xfrm>
            <a:off x="0" y="188640"/>
            <a:ext cx="9144000" cy="900680"/>
          </a:xfrm>
          <a:prstGeom prst="ribbon2">
            <a:avLst/>
          </a:prstGeom>
          <a:solidFill>
            <a:srgbClr val="85FF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rgbClr val="3A747A"/>
                </a:solidFill>
              </a:rPr>
              <a:t>ФУНКЦІЇ НА УРОКАХ</a:t>
            </a:r>
            <a:endParaRPr lang="ru-RU" sz="3600" b="1" dirty="0">
              <a:solidFill>
                <a:srgbClr val="3A747A"/>
              </a:solidFill>
            </a:endParaRPr>
          </a:p>
        </p:txBody>
      </p:sp>
      <p:sp>
        <p:nvSpPr>
          <p:cNvPr id="9" name="7-конечная звезда 8"/>
          <p:cNvSpPr/>
          <p:nvPr/>
        </p:nvSpPr>
        <p:spPr>
          <a:xfrm>
            <a:off x="0" y="1124744"/>
            <a:ext cx="2339752" cy="792088"/>
          </a:xfrm>
          <a:prstGeom prst="star7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bg1"/>
                </a:solidFill>
              </a:rPr>
              <a:t>ПСИХОЛОГ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7-конечная звезда 10"/>
          <p:cNvSpPr/>
          <p:nvPr/>
        </p:nvSpPr>
        <p:spPr>
          <a:xfrm>
            <a:off x="2411760" y="1124744"/>
            <a:ext cx="1944216" cy="1008112"/>
          </a:xfrm>
          <a:prstGeom prst="star7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ПАРТНЕР</a:t>
            </a:r>
            <a:endParaRPr lang="ru-RU" dirty="0"/>
          </a:p>
        </p:txBody>
      </p:sp>
      <p:sp>
        <p:nvSpPr>
          <p:cNvPr id="12" name="7-конечная звезда 11"/>
          <p:cNvSpPr/>
          <p:nvPr/>
        </p:nvSpPr>
        <p:spPr>
          <a:xfrm>
            <a:off x="4427984" y="1052736"/>
            <a:ext cx="2304256" cy="936104"/>
          </a:xfrm>
          <a:prstGeom prst="star7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ПОМІЧНИК</a:t>
            </a:r>
            <a:endParaRPr lang="ru-RU" dirty="0"/>
          </a:p>
        </p:txBody>
      </p:sp>
      <p:sp>
        <p:nvSpPr>
          <p:cNvPr id="13" name="7-конечная звезда 12"/>
          <p:cNvSpPr/>
          <p:nvPr/>
        </p:nvSpPr>
        <p:spPr>
          <a:xfrm>
            <a:off x="6516216" y="1196752"/>
            <a:ext cx="1872208" cy="1008112"/>
          </a:xfrm>
          <a:prstGeom prst="star7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СПІВРО-БІТНИК</a:t>
            </a:r>
            <a:endParaRPr lang="ru-RU" dirty="0"/>
          </a:p>
        </p:txBody>
      </p:sp>
      <p:sp>
        <p:nvSpPr>
          <p:cNvPr id="14" name="7-конечная звезда 13"/>
          <p:cNvSpPr/>
          <p:nvPr/>
        </p:nvSpPr>
        <p:spPr>
          <a:xfrm>
            <a:off x="6516216" y="2204864"/>
            <a:ext cx="2627784" cy="1008112"/>
          </a:xfrm>
          <a:prstGeom prst="star7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НОСІЙ ІНФОРМАЦІЇ</a:t>
            </a:r>
            <a:endParaRPr lang="ru-RU" dirty="0"/>
          </a:p>
        </p:txBody>
      </p:sp>
      <p:sp>
        <p:nvSpPr>
          <p:cNvPr id="15" name="7-конечная звезда 14"/>
          <p:cNvSpPr/>
          <p:nvPr/>
        </p:nvSpPr>
        <p:spPr>
          <a:xfrm>
            <a:off x="683568" y="1916832"/>
            <a:ext cx="3059832" cy="1440160"/>
          </a:xfrm>
          <a:prstGeom prst="star7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АВТОРИТЕТНА, ДОВІРЕНА ОСОБА</a:t>
            </a:r>
            <a:endParaRPr lang="ru-RU" dirty="0"/>
          </a:p>
        </p:txBody>
      </p:sp>
      <p:sp>
        <p:nvSpPr>
          <p:cNvPr id="16" name="7-конечная звезда 15"/>
          <p:cNvSpPr/>
          <p:nvPr/>
        </p:nvSpPr>
        <p:spPr>
          <a:xfrm>
            <a:off x="3491880" y="1988840"/>
            <a:ext cx="2160240" cy="864096"/>
          </a:xfrm>
          <a:prstGeom prst="star7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ПСИХО-ТЕРАПЕВТ</a:t>
            </a:r>
            <a:endParaRPr lang="ru-RU" dirty="0"/>
          </a:p>
        </p:txBody>
      </p:sp>
      <p:sp>
        <p:nvSpPr>
          <p:cNvPr id="17" name="7-конечная звезда 16"/>
          <p:cNvSpPr/>
          <p:nvPr/>
        </p:nvSpPr>
        <p:spPr>
          <a:xfrm>
            <a:off x="5076056" y="2492896"/>
            <a:ext cx="1634480" cy="914400"/>
          </a:xfrm>
          <a:prstGeom prst="star7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АКТОР</a:t>
            </a:r>
            <a:endParaRPr lang="ru-RU" dirty="0"/>
          </a:p>
        </p:txBody>
      </p:sp>
      <p:sp>
        <p:nvSpPr>
          <p:cNvPr id="18" name="Лента лицом вверх 17"/>
          <p:cNvSpPr/>
          <p:nvPr/>
        </p:nvSpPr>
        <p:spPr>
          <a:xfrm>
            <a:off x="0" y="3356992"/>
            <a:ext cx="9144000" cy="1080120"/>
          </a:xfrm>
          <a:prstGeom prst="ribbon2">
            <a:avLst/>
          </a:prstGeom>
          <a:solidFill>
            <a:srgbClr val="85FFE8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3A747A"/>
                </a:solidFill>
              </a:rPr>
              <a:t>СПРЯМОВАНІСТЬ НА УРОКАХ</a:t>
            </a:r>
            <a:endParaRPr lang="ru-RU" sz="3200" b="1" dirty="0">
              <a:solidFill>
                <a:srgbClr val="3A747A"/>
              </a:solidFill>
            </a:endParaRPr>
          </a:p>
        </p:txBody>
      </p:sp>
      <p:sp>
        <p:nvSpPr>
          <p:cNvPr id="19" name="Блок-схема: перфолента 18"/>
          <p:cNvSpPr/>
          <p:nvPr/>
        </p:nvSpPr>
        <p:spPr>
          <a:xfrm>
            <a:off x="251520" y="4581128"/>
            <a:ext cx="2232248" cy="804672"/>
          </a:xfrm>
          <a:prstGeom prst="flowChartPunchedTap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АКТИВНІСТЬ</a:t>
            </a:r>
            <a:endParaRPr lang="ru-RU" dirty="0"/>
          </a:p>
        </p:txBody>
      </p:sp>
      <p:sp>
        <p:nvSpPr>
          <p:cNvPr id="20" name="Блок-схема: перфолента 19"/>
          <p:cNvSpPr/>
          <p:nvPr/>
        </p:nvSpPr>
        <p:spPr>
          <a:xfrm>
            <a:off x="971600" y="5589240"/>
            <a:ext cx="2088232" cy="804672"/>
          </a:xfrm>
          <a:prstGeom prst="flowChartPunchedTap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САМОСТІЙНІСТЬ</a:t>
            </a:r>
            <a:endParaRPr lang="ru-RU" dirty="0"/>
          </a:p>
        </p:txBody>
      </p:sp>
      <p:sp>
        <p:nvSpPr>
          <p:cNvPr id="21" name="Блок-схема: перфолента 20"/>
          <p:cNvSpPr/>
          <p:nvPr/>
        </p:nvSpPr>
        <p:spPr>
          <a:xfrm>
            <a:off x="2987824" y="4509120"/>
            <a:ext cx="2016224" cy="804672"/>
          </a:xfrm>
          <a:prstGeom prst="flowChartPunchedTap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ДОПИТЛИВІСТЬ</a:t>
            </a:r>
            <a:endParaRPr lang="ru-RU" dirty="0"/>
          </a:p>
        </p:txBody>
      </p:sp>
      <p:sp>
        <p:nvSpPr>
          <p:cNvPr id="22" name="Блок-схема: перфолента 21"/>
          <p:cNvSpPr/>
          <p:nvPr/>
        </p:nvSpPr>
        <p:spPr>
          <a:xfrm>
            <a:off x="5724128" y="4581128"/>
            <a:ext cx="2088232" cy="804672"/>
          </a:xfrm>
          <a:prstGeom prst="flowChartPunchedTap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УПЕВНЕНІСТЬ</a:t>
            </a:r>
            <a:endParaRPr lang="ru-RU" dirty="0"/>
          </a:p>
        </p:txBody>
      </p:sp>
      <p:sp>
        <p:nvSpPr>
          <p:cNvPr id="23" name="Блок-схема: перфолента 22"/>
          <p:cNvSpPr/>
          <p:nvPr/>
        </p:nvSpPr>
        <p:spPr>
          <a:xfrm>
            <a:off x="6588224" y="5517232"/>
            <a:ext cx="2210544" cy="804672"/>
          </a:xfrm>
          <a:prstGeom prst="flowChartPunchedTap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ВІДПОВІДАЛЬНІСТЬ</a:t>
            </a:r>
            <a:endParaRPr lang="ru-RU" dirty="0"/>
          </a:p>
        </p:txBody>
      </p:sp>
      <p:sp>
        <p:nvSpPr>
          <p:cNvPr id="24" name="Блок-схема: перфолента 23"/>
          <p:cNvSpPr/>
          <p:nvPr/>
        </p:nvSpPr>
        <p:spPr>
          <a:xfrm>
            <a:off x="3419872" y="5661248"/>
            <a:ext cx="2520280" cy="804672"/>
          </a:xfrm>
          <a:prstGeom prst="flowChartPunchedTap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ПОЧУТТЯ ВЛАСНОЇ ГІДНОСТІ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0188" y="1052736"/>
            <a:ext cx="6215062" cy="4680520"/>
          </a:xfrm>
        </p:spPr>
        <p:txBody>
          <a:bodyPr rtlCol="0">
            <a:normAutofit fontScale="85000" lnSpcReduction="20000"/>
          </a:bodyPr>
          <a:lstStyle/>
          <a:p>
            <a:r>
              <a:rPr lang="uk-UA" sz="3300" b="1" i="1" dirty="0" smtClean="0">
                <a:solidFill>
                  <a:srgbClr val="139D37"/>
                </a:solidFill>
              </a:rPr>
              <a:t>Провідні методи навчання і виховання</a:t>
            </a:r>
            <a:endParaRPr lang="ru-RU" sz="3300" b="1" i="1" dirty="0" smtClean="0">
              <a:solidFill>
                <a:srgbClr val="139D37"/>
              </a:solidFill>
            </a:endParaRPr>
          </a:p>
          <a:p>
            <a:pPr lvl="0" algn="l">
              <a:buFont typeface="Wingdings" pitchFamily="2" charset="2"/>
              <a:buChar char="v"/>
            </a:pPr>
            <a:r>
              <a:rPr lang="uk-UA" dirty="0" smtClean="0">
                <a:solidFill>
                  <a:schemeClr val="accent3">
                    <a:lumMod val="50000"/>
                  </a:schemeClr>
                </a:solidFill>
              </a:rPr>
              <a:t>самостійна практична діяльність учнів (у співпраці з дорослими)</a:t>
            </a:r>
            <a:endParaRPr lang="ru-RU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lvl="0" algn="l">
              <a:buFont typeface="Wingdings" pitchFamily="2" charset="2"/>
              <a:buChar char="v"/>
            </a:pPr>
            <a:r>
              <a:rPr lang="uk-UA" dirty="0" smtClean="0">
                <a:solidFill>
                  <a:schemeClr val="accent3">
                    <a:lumMod val="50000"/>
                  </a:schemeClr>
                </a:solidFill>
              </a:rPr>
              <a:t>відверті та щирі бесіди-діалоги</a:t>
            </a:r>
            <a:endParaRPr lang="ru-RU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lvl="0" algn="l">
              <a:buFont typeface="Wingdings" pitchFamily="2" charset="2"/>
              <a:buChar char="v"/>
            </a:pPr>
            <a:r>
              <a:rPr lang="uk-UA" dirty="0" smtClean="0">
                <a:solidFill>
                  <a:schemeClr val="accent3">
                    <a:lumMod val="50000"/>
                  </a:schemeClr>
                </a:solidFill>
              </a:rPr>
              <a:t>спостереження</a:t>
            </a:r>
            <a:endParaRPr lang="ru-RU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lvl="0">
              <a:buFont typeface="Wingdings" pitchFamily="2" charset="2"/>
              <a:buChar char="v"/>
            </a:pPr>
            <a:r>
              <a:rPr lang="uk-UA" dirty="0" smtClean="0">
                <a:solidFill>
                  <a:schemeClr val="accent3">
                    <a:lumMod val="50000"/>
                  </a:schemeClr>
                </a:solidFill>
              </a:rPr>
              <a:t>дослідно-пошукова діяльність</a:t>
            </a:r>
            <a:endParaRPr lang="ru-RU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lvl="0">
              <a:buFont typeface="Wingdings" pitchFamily="2" charset="2"/>
              <a:buChar char="v"/>
            </a:pPr>
            <a:r>
              <a:rPr lang="uk-UA" dirty="0" smtClean="0">
                <a:solidFill>
                  <a:schemeClr val="accent3">
                    <a:lumMod val="50000"/>
                  </a:schemeClr>
                </a:solidFill>
              </a:rPr>
              <a:t>принцип свободи вибору,      </a:t>
            </a:r>
          </a:p>
          <a:p>
            <a:pPr lvl="0">
              <a:buFont typeface="Wingdings" pitchFamily="2" charset="2"/>
              <a:buChar char="v"/>
            </a:pPr>
            <a:r>
              <a:rPr lang="uk-UA" dirty="0" smtClean="0">
                <a:solidFill>
                  <a:schemeClr val="accent3">
                    <a:lumMod val="50000"/>
                  </a:schemeClr>
                </a:solidFill>
              </a:rPr>
              <a:t>підбадьорення</a:t>
            </a:r>
            <a:endParaRPr lang="ru-RU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lvl="0">
              <a:buFont typeface="Wingdings" pitchFamily="2" charset="2"/>
              <a:buChar char="v"/>
            </a:pPr>
            <a:r>
              <a:rPr lang="uk-UA" dirty="0" smtClean="0">
                <a:solidFill>
                  <a:schemeClr val="accent3">
                    <a:lumMod val="50000"/>
                  </a:schemeClr>
                </a:solidFill>
              </a:rPr>
              <a:t>схвалення</a:t>
            </a:r>
            <a:endParaRPr lang="ru-RU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lvl="0" algn="r">
              <a:buFont typeface="Wingdings" pitchFamily="2" charset="2"/>
              <a:buChar char="v"/>
            </a:pPr>
            <a:r>
              <a:rPr lang="uk-UA" dirty="0" smtClean="0">
                <a:solidFill>
                  <a:schemeClr val="accent3">
                    <a:lumMod val="50000"/>
                  </a:schemeClr>
                </a:solidFill>
              </a:rPr>
              <a:t>впевненість в успіху</a:t>
            </a:r>
            <a:endParaRPr lang="ru-RU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Grp="1" noChangeAspect="1"/>
          </p:cNvGraphicFramePr>
          <p:nvPr>
            <p:ph idx="4294967295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2050" name="Image" r:id="rId3" imgW="5714286" imgH="3695238" progId="">
              <p:embed/>
            </p:oleObj>
          </a:graphicData>
        </a:graphic>
      </p:graphicFrame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sz="5400" i="1" dirty="0" smtClean="0">
                <a:solidFill>
                  <a:srgbClr val="C00000"/>
                </a:solidFill>
                <a:latin typeface="Bookman Old Style" pitchFamily="18" charset="0"/>
              </a:rPr>
              <a:t>Творчість учителя – запорука успіхів учнів</a:t>
            </a:r>
            <a:endParaRPr lang="ru-RU" sz="5400" b="1" dirty="0">
              <a:solidFill>
                <a:srgbClr val="E61A5B"/>
              </a:solidFill>
              <a:latin typeface="Monotype Corsiva" pitchFamily="66" charset="0"/>
            </a:endParaRPr>
          </a:p>
        </p:txBody>
      </p:sp>
      <p:sp>
        <p:nvSpPr>
          <p:cNvPr id="4" name=" 3"/>
          <p:cNvSpPr/>
          <p:nvPr/>
        </p:nvSpPr>
        <p:spPr>
          <a:xfrm>
            <a:off x="0" y="1628800"/>
            <a:ext cx="5774284" cy="3480450"/>
          </a:xfrm>
          <a:prstGeom prst="funnel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1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5" name="Группа 4"/>
          <p:cNvGrpSpPr/>
          <p:nvPr/>
        </p:nvGrpSpPr>
        <p:grpSpPr>
          <a:xfrm>
            <a:off x="467544" y="1916832"/>
            <a:ext cx="2088232" cy="1080120"/>
            <a:chOff x="1900222" y="400038"/>
            <a:chExt cx="2155752" cy="1398395"/>
          </a:xfrm>
          <a:solidFill>
            <a:srgbClr val="33FFD8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6" name="Овал 5"/>
            <p:cNvSpPr/>
            <p:nvPr/>
          </p:nvSpPr>
          <p:spPr>
            <a:xfrm>
              <a:off x="1900222" y="400038"/>
              <a:ext cx="2155752" cy="1398395"/>
            </a:xfrm>
            <a:prstGeom prst="ellipse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1759972"/>
                <a:satOff val="-18065"/>
                <a:lumOff val="7550"/>
                <a:alphaOff val="0"/>
              </a:schemeClr>
            </a:fillRef>
            <a:effectRef idx="2">
              <a:schemeClr val="accent4">
                <a:hueOff val="-1759972"/>
                <a:satOff val="-18065"/>
                <a:lumOff val="755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Овал 4"/>
            <p:cNvSpPr/>
            <p:nvPr/>
          </p:nvSpPr>
          <p:spPr>
            <a:xfrm>
              <a:off x="2215925" y="604828"/>
              <a:ext cx="1524346" cy="988815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1800" b="1" i="1" kern="1200" dirty="0" smtClean="0">
                  <a:solidFill>
                    <a:srgbClr val="0000FF"/>
                  </a:solidFill>
                  <a:latin typeface="Bookman Old Style" pitchFamily="18" charset="0"/>
                </a:rPr>
                <a:t>Навчальна діяльність</a:t>
              </a:r>
              <a:endParaRPr lang="ru-RU" sz="1800" b="1" i="1" kern="1200" dirty="0">
                <a:solidFill>
                  <a:srgbClr val="0000FF"/>
                </a:solidFill>
                <a:latin typeface="Bookman Old Style" pitchFamily="18" charset="0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2699792" y="1916832"/>
            <a:ext cx="2232248" cy="1152128"/>
            <a:chOff x="4258822" y="244624"/>
            <a:chExt cx="2362253" cy="1398395"/>
          </a:xfrm>
          <a:solidFill>
            <a:srgbClr val="33FFD8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9" name="Овал 8"/>
            <p:cNvSpPr/>
            <p:nvPr/>
          </p:nvSpPr>
          <p:spPr>
            <a:xfrm>
              <a:off x="4258822" y="244624"/>
              <a:ext cx="2362253" cy="1398395"/>
            </a:xfrm>
            <a:prstGeom prst="ellipse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3519944"/>
                <a:satOff val="-36129"/>
                <a:lumOff val="15099"/>
                <a:alphaOff val="0"/>
              </a:schemeClr>
            </a:fillRef>
            <a:effectRef idx="2">
              <a:schemeClr val="accent4">
                <a:hueOff val="-3519944"/>
                <a:satOff val="-36129"/>
                <a:lumOff val="1509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Овал 4"/>
            <p:cNvSpPr/>
            <p:nvPr/>
          </p:nvSpPr>
          <p:spPr>
            <a:xfrm>
              <a:off x="4604766" y="449414"/>
              <a:ext cx="1670365" cy="988815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1800" b="1" i="1" kern="1200" dirty="0" smtClean="0">
                  <a:solidFill>
                    <a:srgbClr val="0000FF"/>
                  </a:solidFill>
                  <a:latin typeface="Bookman Old Style" pitchFamily="18" charset="0"/>
                </a:rPr>
                <a:t>Виховна робота</a:t>
              </a:r>
              <a:endParaRPr lang="ru-RU" sz="1800" b="1" i="1" kern="1200" dirty="0">
                <a:solidFill>
                  <a:srgbClr val="0000FF"/>
                </a:solidFill>
                <a:latin typeface="Bookman Old Style" pitchFamily="18" charset="0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1763688" y="3212976"/>
            <a:ext cx="2412749" cy="1398395"/>
            <a:chOff x="2916500" y="1629720"/>
            <a:chExt cx="2412749" cy="1398395"/>
          </a:xfrm>
          <a:solidFill>
            <a:srgbClr val="33FFD8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3" name="Овал 12"/>
            <p:cNvSpPr/>
            <p:nvPr/>
          </p:nvSpPr>
          <p:spPr>
            <a:xfrm>
              <a:off x="2916500" y="1629720"/>
              <a:ext cx="2412749" cy="1398395"/>
            </a:xfrm>
            <a:prstGeom prst="ellipse">
              <a:avLst/>
            </a:prstGeom>
            <a:solidFill>
              <a:srgbClr val="D9FFFB"/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Овал 4"/>
            <p:cNvSpPr/>
            <p:nvPr/>
          </p:nvSpPr>
          <p:spPr>
            <a:xfrm>
              <a:off x="3269839" y="1834510"/>
              <a:ext cx="1706071" cy="988815"/>
            </a:xfrm>
            <a:prstGeom prst="rect">
              <a:avLst/>
            </a:prstGeom>
            <a:solidFill>
              <a:srgbClr val="D9FFFB"/>
            </a:solidFill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1800" b="1" i="1" kern="1200" dirty="0" smtClean="0">
                  <a:solidFill>
                    <a:srgbClr val="9393FF"/>
                  </a:solidFill>
                  <a:latin typeface="Bookman Old Style" pitchFamily="18" charset="0"/>
                </a:rPr>
                <a:t>Сучасні технології</a:t>
              </a:r>
              <a:endParaRPr lang="ru-RU" sz="1400" b="1" i="1" kern="1200" dirty="0">
                <a:solidFill>
                  <a:srgbClr val="9393FF"/>
                </a:solidFill>
                <a:latin typeface="Bookman Old Style" pitchFamily="18" charset="0"/>
              </a:endParaRPr>
            </a:p>
          </p:txBody>
        </p:sp>
      </p:grpSp>
      <p:sp>
        <p:nvSpPr>
          <p:cNvPr id="15" name="Стрелка вниз 14"/>
          <p:cNvSpPr/>
          <p:nvPr/>
        </p:nvSpPr>
        <p:spPr>
          <a:xfrm>
            <a:off x="2483768" y="5085184"/>
            <a:ext cx="776886" cy="497207"/>
          </a:xfrm>
          <a:prstGeom prst="downArrow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Прямоугольник 15"/>
          <p:cNvSpPr/>
          <p:nvPr/>
        </p:nvSpPr>
        <p:spPr>
          <a:xfrm>
            <a:off x="1187624" y="5661248"/>
            <a:ext cx="77768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0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</a:t>
            </a:r>
            <a:r>
              <a:rPr lang="uk-UA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окий рівень знань учнів, бажання вчитися</a:t>
            </a:r>
            <a:endParaRPr lang="ru-RU" sz="24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Рисунок 16" descr="IMGP1865.JPG"/>
          <p:cNvPicPr>
            <a:picLocks noChangeAspect="1"/>
          </p:cNvPicPr>
          <p:nvPr/>
        </p:nvPicPr>
        <p:blipFill>
          <a:blip r:embed="rId4" cstate="print">
            <a:lum bright="20000"/>
          </a:blip>
          <a:stretch>
            <a:fillRect/>
          </a:stretch>
        </p:blipFill>
        <p:spPr>
          <a:xfrm>
            <a:off x="5292080" y="2564904"/>
            <a:ext cx="3607949" cy="2705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827584" y="188640"/>
            <a:ext cx="7772400" cy="1484785"/>
          </a:xfrm>
        </p:spPr>
        <p:txBody>
          <a:bodyPr/>
          <a:lstStyle/>
          <a:p>
            <a:r>
              <a:rPr lang="uk-UA" sz="4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Застосування </a:t>
            </a:r>
            <a:br>
              <a:rPr lang="uk-UA" sz="4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uk-UA" sz="4800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комп</a:t>
            </a:r>
            <a:r>
              <a:rPr lang="en-US" sz="4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’</a:t>
            </a:r>
            <a:r>
              <a:rPr lang="uk-UA" sz="4800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ютерних</a:t>
            </a:r>
            <a:r>
              <a:rPr lang="uk-UA" sz="4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технологій</a:t>
            </a:r>
            <a:r>
              <a:rPr lang="ru-RU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dirty="0" smtClean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563888" y="1268760"/>
            <a:ext cx="3096344" cy="1008111"/>
          </a:xfrm>
          <a:prstGeom prst="roundRect">
            <a:avLst/>
          </a:prstGeom>
          <a:solidFill>
            <a:srgbClr val="EC5A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1" i="1" dirty="0" smtClean="0">
                <a:solidFill>
                  <a:schemeClr val="bg1"/>
                </a:solidFill>
              </a:rPr>
              <a:t>Розробки уроків з використанням </a:t>
            </a:r>
            <a:r>
              <a:rPr lang="uk-UA" sz="1800" b="1" i="1" dirty="0" err="1" smtClean="0">
                <a:solidFill>
                  <a:schemeClr val="bg1"/>
                </a:solidFill>
              </a:rPr>
              <a:t>комп</a:t>
            </a:r>
            <a:r>
              <a:rPr lang="en-US" sz="1800" b="1" i="1" dirty="0" smtClean="0">
                <a:solidFill>
                  <a:schemeClr val="bg1"/>
                </a:solidFill>
              </a:rPr>
              <a:t>’</a:t>
            </a:r>
            <a:r>
              <a:rPr lang="uk-UA" sz="1800" b="1" i="1" dirty="0" err="1" smtClean="0">
                <a:solidFill>
                  <a:schemeClr val="bg1"/>
                </a:solidFill>
              </a:rPr>
              <a:t>ютерних</a:t>
            </a:r>
            <a:r>
              <a:rPr lang="uk-UA" sz="1800" b="1" i="1" dirty="0" smtClean="0">
                <a:solidFill>
                  <a:schemeClr val="bg1"/>
                </a:solidFill>
              </a:rPr>
              <a:t> технологій</a:t>
            </a:r>
            <a:endParaRPr lang="ru-RU" sz="1800" b="1" i="1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96336" y="1412776"/>
            <a:ext cx="1368152" cy="792088"/>
          </a:xfrm>
          <a:prstGeom prst="roundRect">
            <a:avLst/>
          </a:prstGeom>
          <a:solidFill>
            <a:srgbClr val="EC5A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 err="1" smtClean="0"/>
              <a:t>Інтернет-ресурси</a:t>
            </a:r>
            <a:endParaRPr lang="ru-RU" b="1" i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67544" y="1340768"/>
            <a:ext cx="1440160" cy="720080"/>
          </a:xfrm>
          <a:prstGeom prst="roundRect">
            <a:avLst/>
          </a:prstGeom>
          <a:solidFill>
            <a:srgbClr val="EC5A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 smtClean="0"/>
              <a:t>Метод </a:t>
            </a:r>
          </a:p>
          <a:p>
            <a:pPr algn="ctr"/>
            <a:r>
              <a:rPr lang="uk-UA" b="1" i="1" dirty="0" smtClean="0"/>
              <a:t>проектів</a:t>
            </a:r>
            <a:endParaRPr lang="ru-RU" b="1" i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123728" y="2348880"/>
            <a:ext cx="655272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b="1" i="1" dirty="0" smtClean="0"/>
          </a:p>
          <a:p>
            <a:r>
              <a:rPr lang="uk-UA" b="1" i="1" dirty="0" smtClean="0"/>
              <a:t>	Застосування </a:t>
            </a:r>
            <a:r>
              <a:rPr lang="uk-UA" b="1" i="1" dirty="0" err="1" smtClean="0"/>
              <a:t>комп</a:t>
            </a:r>
            <a:r>
              <a:rPr lang="en-US" b="1" i="1" dirty="0" smtClean="0"/>
              <a:t>’</a:t>
            </a:r>
            <a:r>
              <a:rPr lang="uk-UA" b="1" i="1" dirty="0" err="1" smtClean="0"/>
              <a:t>ютерних</a:t>
            </a:r>
            <a:r>
              <a:rPr lang="uk-UA" b="1" i="1" dirty="0" smtClean="0"/>
              <a:t> технологій не лише допомагає уникнути в процесі навчання буденності, допомагає унаочнити нові поняття, провести цікаві дидактичні ігри,підтримати інтерес до навчання, але й завжди носить творчий характер як для вчителя, так і для учнів.</a:t>
            </a:r>
            <a:endParaRPr lang="ru-RU" b="1" i="1" dirty="0" smtClean="0"/>
          </a:p>
        </p:txBody>
      </p:sp>
      <p:pic>
        <p:nvPicPr>
          <p:cNvPr id="9" name="Рисунок 8" descr="DSC062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4941168"/>
            <a:ext cx="2484276" cy="1656184"/>
          </a:xfrm>
          <a:prstGeom prst="rect">
            <a:avLst/>
          </a:prstGeom>
        </p:spPr>
      </p:pic>
      <p:pic>
        <p:nvPicPr>
          <p:cNvPr id="10" name="Рисунок 9" descr="Зображення38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204864"/>
            <a:ext cx="1836204" cy="2448272"/>
          </a:xfrm>
          <a:prstGeom prst="rect">
            <a:avLst/>
          </a:prstGeom>
        </p:spPr>
      </p:pic>
      <p:pic>
        <p:nvPicPr>
          <p:cNvPr id="11" name="Рисунок 10" descr="Зображення389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5856" y="4725144"/>
            <a:ext cx="2616291" cy="1962218"/>
          </a:xfrm>
          <a:prstGeom prst="rect">
            <a:avLst/>
          </a:prstGeom>
        </p:spPr>
      </p:pic>
      <p:pic>
        <p:nvPicPr>
          <p:cNvPr id="12" name="Рисунок 11" descr="Зображення389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28184" y="4797152"/>
            <a:ext cx="2520280" cy="1890210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Зображення36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68144" y="1412776"/>
            <a:ext cx="2555776" cy="191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WordArt 77"/>
          <p:cNvSpPr>
            <a:spLocks noGrp="1" noChangeArrowheads="1" noChangeShapeType="1" noTextEdit="1"/>
          </p:cNvSpPr>
          <p:nvPr>
            <p:ph type="title"/>
          </p:nvPr>
        </p:nvSpPr>
        <p:spPr bwMode="auto">
          <a:xfrm>
            <a:off x="1" y="188640"/>
            <a:ext cx="9144000" cy="1080121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none" fromWordArt="1">
            <a:prstTxWarp prst="textWave1">
              <a:avLst>
                <a:gd name="adj1" fmla="val 11082"/>
                <a:gd name="adj2" fmla="val 1657"/>
              </a:avLst>
            </a:prstTxWarp>
          </a:bodyPr>
          <a:lstStyle/>
          <a:p>
            <a:pPr algn="ctr">
              <a:defRPr/>
            </a:pPr>
            <a:r>
              <a:rPr lang="ru-RU" sz="3600" b="1" i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Дидактичні</a:t>
            </a:r>
            <a:r>
              <a:rPr lang="ru-RU" sz="3600" b="1" i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ігри</a:t>
            </a:r>
            <a:r>
              <a:rPr lang="ru-RU" sz="3600" b="1" i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використовую</a:t>
            </a:r>
            <a:r>
              <a:rPr lang="ru-RU" sz="3600" b="1" i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як в </a:t>
            </a:r>
            <a:r>
              <a:rPr lang="ru-RU" sz="3600" b="1" i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позакласній</a:t>
            </a:r>
            <a:r>
              <a:rPr lang="ru-RU" sz="3600" b="1" i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роботі</a:t>
            </a:r>
            <a:r>
              <a:rPr lang="ru-RU" sz="3600" b="1" i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ru-RU" sz="3600" b="1" i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так </a:t>
            </a:r>
            <a:r>
              <a:rPr lang="ru-RU" sz="3600" b="1" i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3600" b="1" i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3600" b="1" i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позашкільній</a:t>
            </a:r>
            <a:endParaRPr lang="ru-RU" sz="3600" b="1" i="1" kern="10" dirty="0">
              <a:ln w="9525">
                <a:noFill/>
                <a:round/>
                <a:headEnd/>
                <a:tailEnd/>
              </a:ln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Зображення388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80728"/>
            <a:ext cx="2952328" cy="2214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Зображення367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3140968"/>
            <a:ext cx="2268252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Зображення367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15816" y="1286762"/>
            <a:ext cx="2952328" cy="2214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Зображення342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55776" y="3933056"/>
            <a:ext cx="2400267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Зображення347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220072" y="4005064"/>
            <a:ext cx="3072341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VipTalisman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24544" y="476672"/>
            <a:ext cx="4435846" cy="6381328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91880" y="476672"/>
            <a:ext cx="5652120" cy="638132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l"/>
            <a:r>
              <a:rPr lang="uk-UA" sz="1400" b="1" dirty="0" smtClean="0"/>
              <a:t>Дата народження: </a:t>
            </a:r>
            <a:r>
              <a:rPr lang="uk-UA" sz="1400" dirty="0" smtClean="0"/>
              <a:t>05.05.1983р.</a:t>
            </a:r>
          </a:p>
          <a:p>
            <a:pPr algn="l"/>
            <a:r>
              <a:rPr lang="uk-UA" sz="1400" b="1" dirty="0" smtClean="0"/>
              <a:t>Домашня адреса: </a:t>
            </a:r>
            <a:r>
              <a:rPr lang="uk-UA" sz="1400" dirty="0" smtClean="0"/>
              <a:t>Львівська </a:t>
            </a:r>
            <a:r>
              <a:rPr lang="uk-UA" sz="1400" dirty="0" smtClean="0"/>
              <a:t>обл.</a:t>
            </a:r>
            <a:endParaRPr lang="uk-UA" sz="1400" b="1" dirty="0" smtClean="0"/>
          </a:p>
          <a:p>
            <a:pPr algn="l"/>
            <a:r>
              <a:rPr lang="uk-UA" sz="1400" b="1" dirty="0" smtClean="0"/>
              <a:t>Предмет викладання: </a:t>
            </a:r>
            <a:r>
              <a:rPr lang="uk-UA" sz="1400" dirty="0" smtClean="0"/>
              <a:t>початкові класи</a:t>
            </a:r>
          </a:p>
          <a:p>
            <a:pPr algn="l"/>
            <a:r>
              <a:rPr lang="uk-UA" sz="1400" b="1" dirty="0" smtClean="0"/>
              <a:t>Освіта:</a:t>
            </a:r>
            <a:r>
              <a:rPr lang="uk-UA" sz="1400" dirty="0" smtClean="0"/>
              <a:t> </a:t>
            </a:r>
            <a:r>
              <a:rPr lang="uk-UA" sz="1400" b="1" dirty="0" smtClean="0"/>
              <a:t>1998-2002р.</a:t>
            </a:r>
            <a:r>
              <a:rPr lang="uk-UA" sz="1400" dirty="0" smtClean="0"/>
              <a:t>навчалась  у Самбірському педагогічному училищі </a:t>
            </a:r>
            <a:r>
              <a:rPr lang="uk-UA" sz="1400" dirty="0" err="1" smtClean="0"/>
              <a:t>ім.І.Филипчака</a:t>
            </a:r>
            <a:r>
              <a:rPr lang="uk-UA" sz="1400" dirty="0" smtClean="0"/>
              <a:t> за спеціальністю </a:t>
            </a:r>
            <a:r>
              <a:rPr lang="uk-UA" sz="1400" dirty="0" err="1" smtClean="0"/>
              <a:t>“Початкове</a:t>
            </a:r>
            <a:r>
              <a:rPr lang="uk-UA" sz="1400" dirty="0" smtClean="0"/>
              <a:t> </a:t>
            </a:r>
            <a:r>
              <a:rPr lang="uk-UA" sz="1400" dirty="0" err="1" smtClean="0"/>
              <a:t>навчання”</a:t>
            </a:r>
            <a:r>
              <a:rPr lang="uk-UA" sz="1400" dirty="0" smtClean="0"/>
              <a:t> і здобула кваліфікацію вчителя початкових класів, керівника дитячого хореографічного колективу.</a:t>
            </a:r>
          </a:p>
          <a:p>
            <a:pPr algn="l"/>
            <a:r>
              <a:rPr lang="uk-UA" sz="1400" b="1" dirty="0" smtClean="0"/>
              <a:t>2007-2009р. </a:t>
            </a:r>
            <a:r>
              <a:rPr lang="uk-UA" sz="1400" dirty="0" smtClean="0"/>
              <a:t>–у Державному вищому навчальному закладі </a:t>
            </a:r>
            <a:r>
              <a:rPr lang="uk-UA" sz="1400" dirty="0" err="1" smtClean="0"/>
              <a:t>“Прикарпатському</a:t>
            </a:r>
            <a:r>
              <a:rPr lang="uk-UA" sz="1400" dirty="0" smtClean="0"/>
              <a:t> національному університеті </a:t>
            </a:r>
            <a:r>
              <a:rPr lang="uk-UA" sz="1400" dirty="0" err="1" smtClean="0"/>
              <a:t>ім.В.Стефаника”</a:t>
            </a:r>
            <a:r>
              <a:rPr lang="uk-UA" sz="1400" dirty="0" smtClean="0"/>
              <a:t> і отримала повну вищу освіту за спеціальністю </a:t>
            </a:r>
            <a:r>
              <a:rPr lang="uk-UA" sz="1400" dirty="0" err="1" smtClean="0"/>
              <a:t>“Початкове</a:t>
            </a:r>
            <a:r>
              <a:rPr lang="uk-UA" sz="1400" dirty="0" smtClean="0"/>
              <a:t> </a:t>
            </a:r>
            <a:r>
              <a:rPr lang="uk-UA" sz="1400" dirty="0" err="1" smtClean="0"/>
              <a:t>навчання”</a:t>
            </a:r>
            <a:r>
              <a:rPr lang="uk-UA" sz="1400" dirty="0" smtClean="0"/>
              <a:t> та здобула кваліфікацію вчителя початкових класів.</a:t>
            </a:r>
            <a:endParaRPr lang="ru-RU" sz="1400" dirty="0" smtClean="0"/>
          </a:p>
          <a:p>
            <a:pPr algn="l"/>
            <a:r>
              <a:rPr lang="uk-UA" sz="1400" b="1" dirty="0" smtClean="0"/>
              <a:t>Стаж роботи: </a:t>
            </a:r>
            <a:r>
              <a:rPr lang="uk-UA" sz="1400" dirty="0" smtClean="0"/>
              <a:t>12р</a:t>
            </a:r>
            <a:r>
              <a:rPr lang="uk-UA" sz="1400" dirty="0" smtClean="0"/>
              <a:t>.</a:t>
            </a:r>
            <a:endParaRPr lang="ru-RU" sz="1400" dirty="0" smtClean="0"/>
          </a:p>
          <a:p>
            <a:pPr algn="l"/>
            <a:r>
              <a:rPr lang="uk-UA" sz="1400" b="1" dirty="0" smtClean="0"/>
              <a:t>Категорія: </a:t>
            </a:r>
            <a:r>
              <a:rPr lang="uk-UA" sz="1400" b="1" dirty="0" err="1" smtClean="0"/>
              <a:t>“</a:t>
            </a:r>
            <a:r>
              <a:rPr lang="uk-UA" sz="1400" dirty="0" err="1" smtClean="0"/>
              <a:t>спеціаліст</a:t>
            </a:r>
            <a:r>
              <a:rPr lang="uk-UA" sz="1400" dirty="0" smtClean="0"/>
              <a:t> І </a:t>
            </a:r>
            <a:r>
              <a:rPr lang="uk-UA" sz="1400" dirty="0" err="1" smtClean="0"/>
              <a:t>категорії”</a:t>
            </a:r>
            <a:r>
              <a:rPr lang="uk-UA" sz="1400" dirty="0" smtClean="0"/>
              <a:t> з 11 тарифним розрядом</a:t>
            </a:r>
          </a:p>
          <a:p>
            <a:pPr algn="l"/>
            <a:r>
              <a:rPr lang="uk-UA" sz="1400" b="1" dirty="0" smtClean="0"/>
              <a:t>Життєве кредо: </a:t>
            </a:r>
            <a:r>
              <a:rPr lang="uk-UA" sz="1400" dirty="0" err="1" smtClean="0"/>
              <a:t>“Добро</a:t>
            </a:r>
            <a:r>
              <a:rPr lang="uk-UA" sz="1400" dirty="0" smtClean="0"/>
              <a:t> не зникає безслідно, а повертається до </a:t>
            </a:r>
            <a:r>
              <a:rPr lang="uk-UA" sz="1400" dirty="0" err="1" smtClean="0"/>
              <a:t>нас”</a:t>
            </a:r>
            <a:endParaRPr lang="uk-UA" sz="1400" dirty="0" smtClean="0"/>
          </a:p>
          <a:p>
            <a:pPr lvl="0" algn="l"/>
            <a:r>
              <a:rPr lang="uk-UA" sz="1400" b="1" dirty="0" smtClean="0"/>
              <a:t>Педагогічне кредо: </a:t>
            </a:r>
            <a:r>
              <a:rPr lang="ru-RU" sz="1400" dirty="0" smtClean="0"/>
              <a:t>«</a:t>
            </a:r>
            <a:r>
              <a:rPr lang="ru-RU" sz="1400" dirty="0" err="1" smtClean="0"/>
              <a:t>Щоб</a:t>
            </a:r>
            <a:r>
              <a:rPr lang="ru-RU" sz="1400" dirty="0" smtClean="0"/>
              <a:t> бути хорошим </a:t>
            </a:r>
            <a:r>
              <a:rPr lang="ru-RU" sz="1400" dirty="0" err="1" smtClean="0"/>
              <a:t>вчителем</a:t>
            </a:r>
            <a:r>
              <a:rPr lang="ru-RU" sz="1400" dirty="0" smtClean="0"/>
              <a:t>, </a:t>
            </a:r>
            <a:r>
              <a:rPr lang="ru-RU" sz="1400" dirty="0" err="1" smtClean="0"/>
              <a:t>потрібно</a:t>
            </a:r>
            <a:r>
              <a:rPr lang="ru-RU" sz="1400" dirty="0" smtClean="0"/>
              <a:t>    </a:t>
            </a:r>
          </a:p>
          <a:p>
            <a:pPr lvl="0" algn="l"/>
            <a:r>
              <a:rPr lang="ru-RU" sz="1400" dirty="0" smtClean="0"/>
              <a:t>                      </a:t>
            </a:r>
            <a:r>
              <a:rPr lang="ru-RU" sz="1400" dirty="0" err="1" smtClean="0"/>
              <a:t>любити</a:t>
            </a:r>
            <a:r>
              <a:rPr lang="ru-RU" sz="1400" dirty="0" smtClean="0"/>
              <a:t> те, </a:t>
            </a:r>
            <a:r>
              <a:rPr lang="ru-RU" sz="1400" dirty="0" err="1" smtClean="0"/>
              <a:t>що</a:t>
            </a:r>
            <a:r>
              <a:rPr lang="ru-RU" sz="1400" dirty="0" smtClean="0"/>
              <a:t> </a:t>
            </a:r>
            <a:r>
              <a:rPr lang="ru-RU" sz="1400" dirty="0" err="1" smtClean="0"/>
              <a:t>викладаєш</a:t>
            </a:r>
            <a:r>
              <a:rPr lang="ru-RU" sz="1400" dirty="0" smtClean="0"/>
              <a:t> </a:t>
            </a:r>
            <a:r>
              <a:rPr lang="ru-RU" sz="1400" dirty="0" err="1" smtClean="0"/>
              <a:t>і</a:t>
            </a:r>
            <a:r>
              <a:rPr lang="ru-RU" sz="1400" dirty="0" smtClean="0"/>
              <a:t> тих, кому </a:t>
            </a:r>
            <a:r>
              <a:rPr lang="ru-RU" sz="1400" dirty="0" err="1" smtClean="0"/>
              <a:t>викладаєш</a:t>
            </a:r>
            <a:r>
              <a:rPr lang="ru-RU" sz="1400" dirty="0" smtClean="0"/>
              <a:t>».</a:t>
            </a:r>
            <a:endParaRPr lang="ru-RU" sz="1400" b="1" dirty="0" smtClean="0"/>
          </a:p>
          <a:p>
            <a:pPr lvl="0" algn="l"/>
            <a:r>
              <a:rPr lang="uk-UA" sz="1400" b="1" dirty="0" smtClean="0"/>
              <a:t>Назва навчального закладу: </a:t>
            </a:r>
            <a:r>
              <a:rPr lang="uk-UA" sz="1400" dirty="0" err="1" smtClean="0"/>
              <a:t>Липівська</a:t>
            </a:r>
            <a:r>
              <a:rPr lang="uk-UA" sz="1400" dirty="0" smtClean="0"/>
              <a:t> ЗОШ І-ІІІ ст.</a:t>
            </a:r>
            <a:endParaRPr lang="ru-RU" sz="1400" dirty="0" smtClean="0"/>
          </a:p>
          <a:p>
            <a:pPr lvl="0" algn="l"/>
            <a:r>
              <a:rPr lang="uk-UA" sz="1400" b="1" dirty="0" smtClean="0"/>
              <a:t>Науково-методична проблема: </a:t>
            </a:r>
            <a:r>
              <a:rPr lang="uk-UA" sz="1400" dirty="0" err="1" smtClean="0"/>
              <a:t>“Дидактичні</a:t>
            </a:r>
            <a:r>
              <a:rPr lang="uk-UA" sz="1400" dirty="0" smtClean="0"/>
              <a:t>  ігри в процесі  навчання молодших </a:t>
            </a:r>
            <a:r>
              <a:rPr lang="uk-UA" sz="1400" dirty="0" err="1" smtClean="0"/>
              <a:t>школярів”</a:t>
            </a:r>
            <a:r>
              <a:rPr lang="uk-UA" sz="1400" dirty="0" smtClean="0"/>
              <a:t>.</a:t>
            </a:r>
          </a:p>
          <a:p>
            <a:pPr lvl="0" algn="l"/>
            <a:r>
              <a:rPr lang="uk-UA" sz="1400" b="1" dirty="0" smtClean="0"/>
              <a:t>Курси: </a:t>
            </a:r>
            <a:r>
              <a:rPr lang="en-US" sz="1400" b="1" dirty="0" smtClean="0"/>
              <a:t>-</a:t>
            </a:r>
            <a:r>
              <a:rPr lang="en-US" sz="1400" b="1" i="1" dirty="0" smtClean="0"/>
              <a:t> </a:t>
            </a:r>
            <a:r>
              <a:rPr lang="uk-UA" sz="1400" b="1" i="1" dirty="0" smtClean="0"/>
              <a:t>свідоцтво</a:t>
            </a:r>
            <a:r>
              <a:rPr lang="uk-UA" sz="1400" i="1" dirty="0" smtClean="0"/>
              <a:t> </a:t>
            </a:r>
            <a:r>
              <a:rPr lang="uk-UA" sz="1400" dirty="0" smtClean="0"/>
              <a:t>про підвищення кваліфікації </a:t>
            </a:r>
            <a:r>
              <a:rPr lang="uk-UA" sz="1400" dirty="0" smtClean="0"/>
              <a:t>за </a:t>
            </a:r>
            <a:r>
              <a:rPr lang="uk-UA" sz="1400" dirty="0" smtClean="0"/>
              <a:t>кредитно-модульною системою.;</a:t>
            </a:r>
          </a:p>
          <a:p>
            <a:pPr lvl="0" algn="l">
              <a:buFontTx/>
              <a:buChar char="-"/>
            </a:pPr>
            <a:r>
              <a:rPr lang="uk-UA" sz="1400" b="1" i="1" dirty="0" smtClean="0"/>
              <a:t>сертифікат</a:t>
            </a:r>
            <a:r>
              <a:rPr lang="uk-UA" sz="1400" b="1" dirty="0" smtClean="0"/>
              <a:t>  </a:t>
            </a:r>
            <a:r>
              <a:rPr lang="uk-UA" sz="1400" dirty="0" smtClean="0"/>
              <a:t>“</a:t>
            </a:r>
            <a:r>
              <a:rPr lang="en-US" sz="1400" dirty="0" smtClean="0"/>
              <a:t>Mi</a:t>
            </a:r>
            <a:r>
              <a:rPr lang="uk-UA" sz="1400" dirty="0" smtClean="0"/>
              <a:t>с</a:t>
            </a:r>
            <a:r>
              <a:rPr lang="en-US" sz="1400" dirty="0" err="1" smtClean="0"/>
              <a:t>rosoft</a:t>
            </a:r>
            <a:r>
              <a:rPr lang="uk-UA" sz="1400" dirty="0" smtClean="0"/>
              <a:t>” №</a:t>
            </a:r>
            <a:r>
              <a:rPr lang="en-US" sz="1400" dirty="0" smtClean="0"/>
              <a:t>STO4022</a:t>
            </a:r>
            <a:r>
              <a:rPr lang="uk-UA" sz="1400" dirty="0" smtClean="0"/>
              <a:t>.</a:t>
            </a:r>
          </a:p>
          <a:p>
            <a:pPr lvl="0" algn="l"/>
            <a:r>
              <a:rPr lang="uk-UA" sz="1200" b="1" dirty="0" err="1" smtClean="0"/>
              <a:t>Інтернет-ресурси</a:t>
            </a:r>
            <a:r>
              <a:rPr lang="uk-UA" sz="1400" b="1" dirty="0" smtClean="0"/>
              <a:t>: </a:t>
            </a:r>
            <a:r>
              <a:rPr lang="uk-UA" sz="1400" dirty="0" smtClean="0"/>
              <a:t>створення </a:t>
            </a:r>
            <a:r>
              <a:rPr lang="uk-UA" sz="1400" dirty="0" err="1" smtClean="0"/>
              <a:t>персональго</a:t>
            </a:r>
            <a:r>
              <a:rPr lang="uk-UA" sz="1400" dirty="0" smtClean="0"/>
              <a:t>  </a:t>
            </a:r>
            <a:r>
              <a:rPr lang="uk-UA" sz="1400" dirty="0" smtClean="0"/>
              <a:t>сайту</a:t>
            </a:r>
          </a:p>
          <a:p>
            <a:pPr lvl="0" algn="l"/>
            <a:r>
              <a:rPr lang="uk-UA" sz="1400" b="1" u="sng" dirty="0" smtClean="0">
                <a:solidFill>
                  <a:srgbClr val="3333FF"/>
                </a:solidFill>
              </a:rPr>
              <a:t> </a:t>
            </a:r>
            <a:r>
              <a:rPr lang="en-US" sz="1400" b="1" u="sng" dirty="0" smtClean="0">
                <a:solidFill>
                  <a:srgbClr val="3333FF"/>
                </a:solidFill>
              </a:rPr>
              <a:t>http://nadija-z.ucoz.ua/index/0-2</a:t>
            </a:r>
            <a:endParaRPr lang="uk-UA" sz="1400" b="1" u="sng" dirty="0" smtClean="0">
              <a:solidFill>
                <a:srgbClr val="3333FF"/>
              </a:solidFill>
            </a:endParaRPr>
          </a:p>
          <a:p>
            <a:pPr lvl="0" algn="l"/>
            <a:endParaRPr lang="uk-UA" sz="1400" dirty="0" smtClean="0"/>
          </a:p>
          <a:p>
            <a:pPr lvl="0" algn="l"/>
            <a:endParaRPr lang="uk-UA" sz="1400" dirty="0" smtClean="0"/>
          </a:p>
          <a:p>
            <a:pPr lvl="0" algn="l"/>
            <a:endParaRPr lang="ru-RU" sz="1400" dirty="0" smtClean="0"/>
          </a:p>
          <a:p>
            <a:endParaRPr lang="ru-RU" sz="2000" dirty="0" smtClean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07704" y="-387424"/>
            <a:ext cx="6571680" cy="129614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dirty="0" smtClean="0">
                <a:solidFill>
                  <a:srgbClr val="FF0000"/>
                </a:solidFill>
              </a:rPr>
              <a:t>Візитна карточка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77"/>
          <p:cNvSpPr>
            <a:spLocks noGrp="1" noChangeArrowheads="1" noChangeShapeType="1" noTextEdit="1"/>
          </p:cNvSpPr>
          <p:nvPr>
            <p:ph type="title"/>
          </p:nvPr>
        </p:nvSpPr>
        <p:spPr bwMode="auto">
          <a:xfrm>
            <a:off x="467544" y="260648"/>
            <a:ext cx="6945213" cy="969739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none" fromWordArt="1">
            <a:prstTxWarp prst="textWave1">
              <a:avLst>
                <a:gd name="adj1" fmla="val 11082"/>
                <a:gd name="adj2" fmla="val -766"/>
              </a:avLst>
            </a:prstTxWarp>
          </a:bodyPr>
          <a:lstStyle/>
          <a:p>
            <a:pPr algn="ctr">
              <a:defRPr/>
            </a:pPr>
            <a:r>
              <a:rPr lang="ru-RU" sz="3600" i="1" kern="10" dirty="0" err="1" smtClean="0">
                <a:ln w="9525">
                  <a:noFill/>
                  <a:round/>
                  <a:headEnd/>
                  <a:tailEnd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Наші</a:t>
            </a:r>
            <a:r>
              <a:rPr lang="ru-RU" sz="3600" i="1" kern="10" dirty="0" smtClean="0">
                <a:ln w="9525">
                  <a:noFill/>
                  <a:round/>
                  <a:headEnd/>
                  <a:tailEnd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i="1" kern="10" dirty="0" err="1" smtClean="0">
                <a:ln w="9525">
                  <a:noFill/>
                  <a:round/>
                  <a:headEnd/>
                  <a:tailEnd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екскурсії</a:t>
            </a:r>
            <a:endParaRPr lang="ru-RU" sz="3600" i="1" kern="10" dirty="0">
              <a:ln w="9525">
                <a:noFill/>
                <a:round/>
                <a:headEnd/>
                <a:tailEnd/>
              </a:ln>
              <a:gradFill flip="none" rotWithShape="1">
                <a:gsLst>
                  <a:gs pos="0">
                    <a:srgbClr val="FF0066">
                      <a:shade val="30000"/>
                      <a:satMod val="115000"/>
                    </a:srgbClr>
                  </a:gs>
                  <a:gs pos="50000">
                    <a:srgbClr val="FF0066">
                      <a:shade val="67500"/>
                      <a:satMod val="115000"/>
                    </a:srgbClr>
                  </a:gs>
                  <a:gs pos="100000">
                    <a:srgbClr val="FF0066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APDC00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3140968"/>
            <a:ext cx="2232248" cy="1674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Зображення38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96752"/>
            <a:ext cx="2496277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Зображення34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87824" y="4581128"/>
            <a:ext cx="1512168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Зображення346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92080" y="1268760"/>
            <a:ext cx="2112235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Зображення343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52120" y="2996952"/>
            <a:ext cx="1632181" cy="12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P217402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55776" y="3068960"/>
            <a:ext cx="2448272" cy="1525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Зображення352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634118" y="4365104"/>
            <a:ext cx="1625856" cy="2167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Зображення3749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4869160"/>
            <a:ext cx="2291747" cy="1718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699792" y="1412776"/>
            <a:ext cx="25202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i="1" dirty="0" smtClean="0">
                <a:solidFill>
                  <a:srgbClr val="3333FF"/>
                </a:solidFill>
                <a:latin typeface="Bookman Old Style" pitchFamily="18" charset="0"/>
              </a:rPr>
              <a:t>Краще один раз побачити, ніж сто раз почути</a:t>
            </a:r>
            <a:endParaRPr lang="ru-RU" sz="2400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77"/>
          <p:cNvSpPr>
            <a:spLocks noGrp="1" noChangeArrowheads="1" noChangeShapeType="1" noTextEdit="1"/>
          </p:cNvSpPr>
          <p:nvPr>
            <p:ph type="title"/>
          </p:nvPr>
        </p:nvSpPr>
        <p:spPr bwMode="auto">
          <a:xfrm>
            <a:off x="323528" y="404664"/>
            <a:ext cx="7089229" cy="825723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none" fromWordArt="1">
            <a:prstTxWarp prst="textWave1">
              <a:avLst>
                <a:gd name="adj1" fmla="val 11082"/>
                <a:gd name="adj2" fmla="val -549"/>
              </a:avLst>
            </a:prstTxWarp>
          </a:bodyPr>
          <a:lstStyle/>
          <a:p>
            <a:pPr algn="ctr">
              <a:defRPr/>
            </a:pPr>
            <a:r>
              <a:rPr lang="ru-RU" sz="3600" i="1" kern="10" dirty="0" err="1" smtClean="0">
                <a:ln w="9525">
                  <a:noFill/>
                  <a:round/>
                  <a:headEnd/>
                  <a:tailEnd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Наші</a:t>
            </a:r>
            <a:r>
              <a:rPr lang="ru-RU" sz="3600" i="1" kern="10" dirty="0" smtClean="0">
                <a:ln w="9525">
                  <a:noFill/>
                  <a:round/>
                  <a:headEnd/>
                  <a:tailEnd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свята</a:t>
            </a:r>
            <a:endParaRPr lang="ru-RU" sz="3600" i="1" kern="10" dirty="0">
              <a:ln w="9525">
                <a:noFill/>
                <a:round/>
                <a:headEnd/>
                <a:tailEnd/>
              </a:ln>
              <a:gradFill flip="none" rotWithShape="1">
                <a:gsLst>
                  <a:gs pos="0">
                    <a:srgbClr val="FF0066">
                      <a:shade val="30000"/>
                      <a:satMod val="115000"/>
                    </a:srgbClr>
                  </a:gs>
                  <a:gs pos="50000">
                    <a:srgbClr val="FF0066">
                      <a:shade val="67500"/>
                      <a:satMod val="115000"/>
                    </a:srgbClr>
                  </a:gs>
                  <a:gs pos="100000">
                    <a:srgbClr val="FF0066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SAM_09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340768"/>
            <a:ext cx="2400267" cy="1800200"/>
          </a:xfrm>
          <a:prstGeom prst="rect">
            <a:avLst/>
          </a:prstGeom>
        </p:spPr>
      </p:pic>
      <p:pic>
        <p:nvPicPr>
          <p:cNvPr id="7" name="Рисунок 6" descr="SAM_09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1412776"/>
            <a:ext cx="2376263" cy="1782197"/>
          </a:xfrm>
          <a:prstGeom prst="rect">
            <a:avLst/>
          </a:prstGeom>
        </p:spPr>
      </p:pic>
      <p:pic>
        <p:nvPicPr>
          <p:cNvPr id="8" name="Рисунок 7" descr="SAM_09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71799" y="1340768"/>
            <a:ext cx="2400267" cy="1800200"/>
          </a:xfrm>
          <a:prstGeom prst="rect">
            <a:avLst/>
          </a:prstGeom>
        </p:spPr>
      </p:pic>
      <p:pic>
        <p:nvPicPr>
          <p:cNvPr id="9" name="Рисунок 8" descr="IMGP208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323528" y="3212976"/>
            <a:ext cx="2413983" cy="1584176"/>
          </a:xfrm>
          <a:prstGeom prst="rect">
            <a:avLst/>
          </a:prstGeom>
        </p:spPr>
      </p:pic>
      <p:pic>
        <p:nvPicPr>
          <p:cNvPr id="10" name="Рисунок 9" descr="IMGP204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36096" y="3284984"/>
            <a:ext cx="2290381" cy="1512168"/>
          </a:xfrm>
          <a:prstGeom prst="rect">
            <a:avLst/>
          </a:prstGeom>
        </p:spPr>
      </p:pic>
      <p:pic>
        <p:nvPicPr>
          <p:cNvPr id="11" name="Рисунок 10" descr="IMGP208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43808" y="3356992"/>
            <a:ext cx="2406676" cy="1554154"/>
          </a:xfrm>
          <a:prstGeom prst="rect">
            <a:avLst/>
          </a:prstGeom>
        </p:spPr>
      </p:pic>
      <p:pic>
        <p:nvPicPr>
          <p:cNvPr id="12" name="Рисунок 11" descr="26.05.11 00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3528" y="4941168"/>
            <a:ext cx="2194506" cy="1645880"/>
          </a:xfrm>
          <a:prstGeom prst="rect">
            <a:avLst/>
          </a:prstGeom>
        </p:spPr>
      </p:pic>
      <p:pic>
        <p:nvPicPr>
          <p:cNvPr id="14" name="Рисунок 13" descr="y_607e579c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843808" y="5085184"/>
            <a:ext cx="2065801" cy="1368152"/>
          </a:xfrm>
          <a:prstGeom prst="rect">
            <a:avLst/>
          </a:prstGeom>
        </p:spPr>
      </p:pic>
      <p:pic>
        <p:nvPicPr>
          <p:cNvPr id="15" name="Рисунок 14" descr="getImage (14)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292080" y="4941168"/>
            <a:ext cx="2144984" cy="1704623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77"/>
          <p:cNvSpPr>
            <a:spLocks noChangeArrowheads="1" noChangeShapeType="1" noTextEdit="1"/>
          </p:cNvSpPr>
          <p:nvPr/>
        </p:nvSpPr>
        <p:spPr bwMode="auto">
          <a:xfrm>
            <a:off x="2699792" y="2060848"/>
            <a:ext cx="4896544" cy="2160240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none" fromWordArt="1">
            <a:prstTxWarp prst="textWave1">
              <a:avLst>
                <a:gd name="adj1" fmla="val 11082"/>
                <a:gd name="adj2" fmla="val -549"/>
              </a:avLst>
            </a:prstTxWarp>
          </a:bodyPr>
          <a:lstStyle/>
          <a:p>
            <a:pPr algn="ctr">
              <a:defRPr/>
            </a:pPr>
            <a:r>
              <a:rPr lang="ru-RU" sz="3600" i="1" kern="10" dirty="0" err="1" smtClean="0">
                <a:ln w="9525">
                  <a:noFill/>
                  <a:round/>
                  <a:headEnd/>
                  <a:tailEnd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Дякую</a:t>
            </a:r>
            <a:r>
              <a:rPr lang="ru-RU" sz="3600" i="1" kern="10" dirty="0" smtClean="0">
                <a:ln w="9525">
                  <a:noFill/>
                  <a:round/>
                  <a:headEnd/>
                  <a:tailEnd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3600" i="1" kern="10" dirty="0" err="1" smtClean="0">
                <a:ln w="9525">
                  <a:noFill/>
                  <a:round/>
                  <a:headEnd/>
                  <a:tailEnd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увагу</a:t>
            </a:r>
            <a:r>
              <a:rPr lang="ru-RU" sz="3600" i="1" kern="10" dirty="0" smtClean="0">
                <a:ln w="9525">
                  <a:noFill/>
                  <a:round/>
                  <a:headEnd/>
                  <a:tailEnd/>
                </a:ln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ru-RU" sz="3600" i="1" kern="10" dirty="0">
              <a:ln w="9525">
                <a:noFill/>
                <a:round/>
                <a:headEnd/>
                <a:tailEnd/>
              </a:ln>
              <a:gradFill flip="none" rotWithShape="1">
                <a:gsLst>
                  <a:gs pos="0">
                    <a:srgbClr val="FF0066">
                      <a:shade val="30000"/>
                      <a:satMod val="115000"/>
                    </a:srgbClr>
                  </a:gs>
                  <a:gs pos="50000">
                    <a:srgbClr val="FF0066">
                      <a:shade val="67500"/>
                      <a:satMod val="115000"/>
                    </a:srgbClr>
                  </a:gs>
                  <a:gs pos="100000">
                    <a:srgbClr val="FF0066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0" y="1340768"/>
            <a:ext cx="7434337" cy="449738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uk-UA" sz="2400" b="1" dirty="0" smtClean="0">
                <a:solidFill>
                  <a:srgbClr val="002060"/>
                </a:solidFill>
                <a:latin typeface="Arial" charset="0"/>
              </a:rPr>
              <a:t>Навчання повинно бути цікавим, яскравим, емоційно-образним. </a:t>
            </a:r>
            <a:r>
              <a:rPr lang="ru-RU" sz="2400" b="1" i="1" dirty="0" smtClean="0">
                <a:solidFill>
                  <a:srgbClr val="002060"/>
                </a:solidFill>
                <a:latin typeface="Arial" charset="0"/>
              </a:rPr>
              <a:t>„ </a:t>
            </a:r>
            <a:r>
              <a:rPr lang="ru-RU" sz="2400" b="1" i="1" dirty="0" err="1" smtClean="0">
                <a:solidFill>
                  <a:srgbClr val="002060"/>
                </a:solidFill>
                <a:latin typeface="Arial" charset="0"/>
              </a:rPr>
              <a:t>Нудні</a:t>
            </a:r>
            <a:r>
              <a:rPr lang="ru-RU" sz="2400" b="1" i="1" dirty="0" smtClean="0">
                <a:solidFill>
                  <a:srgbClr val="002060"/>
                </a:solidFill>
                <a:latin typeface="Arial" charset="0"/>
              </a:rPr>
              <a:t> уроки </a:t>
            </a:r>
            <a:r>
              <a:rPr lang="ru-RU" sz="2400" b="1" i="1" dirty="0" err="1" smtClean="0">
                <a:solidFill>
                  <a:srgbClr val="002060"/>
                </a:solidFill>
                <a:latin typeface="Arial" charset="0"/>
              </a:rPr>
              <a:t>тільки</a:t>
            </a:r>
            <a:r>
              <a:rPr lang="ru-RU" sz="2400" b="1" i="1" dirty="0" smtClean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latin typeface="Arial" charset="0"/>
              </a:rPr>
              <a:t>й</a:t>
            </a:r>
            <a:r>
              <a:rPr lang="ru-RU" sz="2400" b="1" i="1" dirty="0" smtClean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latin typeface="Arial" charset="0"/>
              </a:rPr>
              <a:t>можуть</a:t>
            </a:r>
            <a:r>
              <a:rPr lang="ru-RU" sz="2400" b="1" i="1" dirty="0" smtClean="0">
                <a:solidFill>
                  <a:srgbClr val="002060"/>
                </a:solidFill>
                <a:latin typeface="Arial" charset="0"/>
              </a:rPr>
              <a:t>, </a:t>
            </a:r>
            <a:r>
              <a:rPr lang="ru-RU" sz="2400" b="1" i="1" dirty="0" err="1" smtClean="0">
                <a:solidFill>
                  <a:srgbClr val="002060"/>
                </a:solidFill>
                <a:latin typeface="Arial" charset="0"/>
              </a:rPr>
              <a:t>що</a:t>
            </a:r>
            <a:r>
              <a:rPr lang="ru-RU" sz="2400" b="1" i="1" dirty="0" smtClean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latin typeface="Arial" charset="0"/>
              </a:rPr>
              <a:t>викликати</a:t>
            </a:r>
            <a:r>
              <a:rPr lang="ru-RU" sz="2400" b="1" i="1" dirty="0" smtClean="0">
                <a:solidFill>
                  <a:srgbClr val="002060"/>
                </a:solidFill>
                <a:latin typeface="Arial" charset="0"/>
              </a:rPr>
              <a:t> ненависть до </a:t>
            </a:r>
            <a:r>
              <a:rPr lang="ru-RU" sz="2400" b="1" i="1" dirty="0" err="1" smtClean="0">
                <a:solidFill>
                  <a:srgbClr val="002060"/>
                </a:solidFill>
                <a:latin typeface="Arial" charset="0"/>
              </a:rPr>
              <a:t>викладача</a:t>
            </a:r>
            <a:r>
              <a:rPr lang="ru-RU" sz="2400" b="1" i="1" dirty="0" smtClean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latin typeface="Arial" charset="0"/>
              </a:rPr>
              <a:t>і</a:t>
            </a:r>
            <a:r>
              <a:rPr lang="ru-RU" sz="2400" b="1" i="1" dirty="0" smtClean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latin typeface="Arial" charset="0"/>
              </a:rPr>
              <a:t>до</a:t>
            </a:r>
            <a:r>
              <a:rPr lang="ru-RU" sz="2400" b="1" i="1" dirty="0" smtClean="0">
                <a:solidFill>
                  <a:srgbClr val="002060"/>
                </a:solidFill>
                <a:latin typeface="Arial" charset="0"/>
              </a:rPr>
              <a:t> того, </a:t>
            </a:r>
            <a:r>
              <a:rPr lang="ru-RU" sz="2400" b="1" i="1" dirty="0" err="1" smtClean="0">
                <a:solidFill>
                  <a:srgbClr val="002060"/>
                </a:solidFill>
                <a:latin typeface="Arial" charset="0"/>
              </a:rPr>
              <a:t>що</a:t>
            </a:r>
            <a:r>
              <a:rPr lang="ru-RU" sz="2400" b="1" i="1" dirty="0" smtClean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  <a:latin typeface="Arial" charset="0"/>
              </a:rPr>
              <a:t>викладається</a:t>
            </a:r>
            <a:r>
              <a:rPr lang="ru-RU" sz="2400" b="1" i="1" dirty="0" smtClean="0">
                <a:solidFill>
                  <a:srgbClr val="002060"/>
                </a:solidFill>
                <a:latin typeface="Arial" charset="0"/>
              </a:rPr>
              <a:t>”  </a:t>
            </a:r>
          </a:p>
          <a:p>
            <a:pPr algn="r" eaLnBrk="1" hangingPunct="1">
              <a:lnSpc>
                <a:spcPct val="80000"/>
              </a:lnSpc>
              <a:buNone/>
            </a:pPr>
            <a:r>
              <a:rPr lang="ru-RU" sz="2400" b="1" i="1" dirty="0" smtClean="0">
                <a:solidFill>
                  <a:srgbClr val="002060"/>
                </a:solidFill>
                <a:latin typeface="Arial" charset="0"/>
              </a:rPr>
              <a:t>(Ж.-Ж. Руссо)</a:t>
            </a:r>
            <a:r>
              <a:rPr lang="ru-RU" sz="2400" b="1" dirty="0" smtClean="0">
                <a:solidFill>
                  <a:srgbClr val="002060"/>
                </a:solidFill>
                <a:latin typeface="Arial" charset="0"/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b="1" i="1" dirty="0" smtClean="0">
                <a:solidFill>
                  <a:srgbClr val="FFFF00"/>
                </a:solidFill>
                <a:latin typeface="Arial" charset="0"/>
              </a:rPr>
              <a:t>„</a:t>
            </a:r>
            <a:r>
              <a:rPr lang="ru-RU" sz="2400" b="1" i="1" dirty="0" err="1" smtClean="0">
                <a:solidFill>
                  <a:srgbClr val="FFFF00"/>
                </a:solidFill>
                <a:latin typeface="Arial" charset="0"/>
              </a:rPr>
              <a:t>Учень</a:t>
            </a:r>
            <a:r>
              <a:rPr lang="ru-RU" sz="2400" b="1" i="1" dirty="0" smtClean="0">
                <a:solidFill>
                  <a:srgbClr val="FFFF00"/>
                </a:solidFill>
                <a:latin typeface="Arial" charset="0"/>
              </a:rPr>
              <a:t> – </a:t>
            </a:r>
            <a:r>
              <a:rPr lang="ru-RU" sz="2400" b="1" i="1" dirty="0" err="1" smtClean="0">
                <a:solidFill>
                  <a:srgbClr val="FFFF00"/>
                </a:solidFill>
                <a:latin typeface="Arial" charset="0"/>
              </a:rPr>
              <a:t>це</a:t>
            </a:r>
            <a:r>
              <a:rPr lang="ru-RU" sz="2400" b="1" i="1" dirty="0" smtClean="0">
                <a:solidFill>
                  <a:srgbClr val="FFFF00"/>
                </a:solidFill>
                <a:latin typeface="Arial" charset="0"/>
              </a:rPr>
              <a:t> не </a:t>
            </a:r>
            <a:r>
              <a:rPr lang="ru-RU" sz="2400" b="1" i="1" dirty="0" err="1" smtClean="0">
                <a:solidFill>
                  <a:srgbClr val="FFFF00"/>
                </a:solidFill>
                <a:latin typeface="Arial" charset="0"/>
              </a:rPr>
              <a:t>посудина,яку</a:t>
            </a:r>
            <a:r>
              <a:rPr lang="ru-RU" sz="2400" b="1" i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ru-RU" sz="2400" b="1" i="1" dirty="0" err="1" smtClean="0">
                <a:solidFill>
                  <a:srgbClr val="FFFF00"/>
                </a:solidFill>
                <a:latin typeface="Arial" charset="0"/>
              </a:rPr>
              <a:t>потрібно</a:t>
            </a:r>
            <a:r>
              <a:rPr lang="ru-RU" sz="2400" b="1" i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ru-RU" sz="2400" b="1" i="1" dirty="0" err="1" smtClean="0">
                <a:solidFill>
                  <a:srgbClr val="FFFF00"/>
                </a:solidFill>
                <a:latin typeface="Arial" charset="0"/>
              </a:rPr>
              <a:t>заповнити</a:t>
            </a:r>
            <a:r>
              <a:rPr lang="ru-RU" sz="2400" b="1" i="1" dirty="0" smtClean="0">
                <a:solidFill>
                  <a:srgbClr val="FFFF00"/>
                </a:solidFill>
                <a:latin typeface="Arial" charset="0"/>
              </a:rPr>
              <a:t>, </a:t>
            </a:r>
            <a:r>
              <a:rPr lang="ru-RU" sz="2400" b="1" i="1" dirty="0" err="1" smtClean="0">
                <a:solidFill>
                  <a:srgbClr val="FFFF00"/>
                </a:solidFill>
                <a:latin typeface="Arial" charset="0"/>
              </a:rPr>
              <a:t>учень</a:t>
            </a:r>
            <a:r>
              <a:rPr lang="ru-RU" sz="2400" b="1" i="1" dirty="0" smtClean="0">
                <a:solidFill>
                  <a:srgbClr val="FFFF00"/>
                </a:solidFill>
                <a:latin typeface="Arial" charset="0"/>
              </a:rPr>
              <a:t> – </a:t>
            </a:r>
            <a:r>
              <a:rPr lang="ru-RU" sz="2400" b="1" i="1" dirty="0" err="1" smtClean="0">
                <a:solidFill>
                  <a:srgbClr val="FFFF00"/>
                </a:solidFill>
                <a:latin typeface="Arial" charset="0"/>
              </a:rPr>
              <a:t>смолоскип</a:t>
            </a:r>
            <a:r>
              <a:rPr lang="ru-RU" sz="2400" b="1" i="1" dirty="0" smtClean="0">
                <a:solidFill>
                  <a:srgbClr val="FFFF00"/>
                </a:solidFill>
                <a:latin typeface="Arial" charset="0"/>
              </a:rPr>
              <a:t>, </a:t>
            </a:r>
            <a:r>
              <a:rPr lang="ru-RU" sz="2400" b="1" i="1" dirty="0" err="1" smtClean="0">
                <a:solidFill>
                  <a:srgbClr val="FFFF00"/>
                </a:solidFill>
                <a:latin typeface="Arial" charset="0"/>
              </a:rPr>
              <a:t>який</a:t>
            </a:r>
            <a:r>
              <a:rPr lang="ru-RU" sz="2400" b="1" i="1" dirty="0" smtClean="0">
                <a:solidFill>
                  <a:srgbClr val="FFFF00"/>
                </a:solidFill>
                <a:latin typeface="Arial" charset="0"/>
              </a:rPr>
              <a:t> треба </a:t>
            </a:r>
            <a:r>
              <a:rPr lang="ru-RU" sz="2400" b="1" i="1" dirty="0" err="1" smtClean="0">
                <a:solidFill>
                  <a:srgbClr val="FFFF00"/>
                </a:solidFill>
                <a:latin typeface="Arial" charset="0"/>
              </a:rPr>
              <a:t>запалити</a:t>
            </a:r>
            <a:r>
              <a:rPr lang="ru-RU" sz="2400" b="1" i="1" dirty="0" smtClean="0">
                <a:solidFill>
                  <a:srgbClr val="FFFF00"/>
                </a:solidFill>
                <a:latin typeface="Arial" charset="0"/>
              </a:rPr>
              <a:t>”</a:t>
            </a:r>
            <a:r>
              <a:rPr lang="ru-RU" sz="2400" b="1" dirty="0" smtClean="0">
                <a:solidFill>
                  <a:srgbClr val="FFFF00"/>
                </a:solidFill>
                <a:latin typeface="Arial" charset="0"/>
              </a:rPr>
              <a:t>                                                               </a:t>
            </a:r>
          </a:p>
          <a:p>
            <a:pPr algn="r" eaLnBrk="1" hangingPunct="1">
              <a:lnSpc>
                <a:spcPct val="80000"/>
              </a:lnSpc>
              <a:buNone/>
            </a:pPr>
            <a:r>
              <a:rPr lang="ru-RU" sz="2400" b="1" i="1" dirty="0" smtClean="0">
                <a:solidFill>
                  <a:srgbClr val="FFFF00"/>
                </a:solidFill>
                <a:latin typeface="Arial" charset="0"/>
              </a:rPr>
              <a:t>(</a:t>
            </a:r>
            <a:r>
              <a:rPr lang="ru-RU" sz="2400" b="1" i="1" dirty="0" err="1" smtClean="0">
                <a:solidFill>
                  <a:srgbClr val="FFFF00"/>
                </a:solidFill>
                <a:latin typeface="Arial" charset="0"/>
              </a:rPr>
              <a:t>Стародавня</a:t>
            </a:r>
            <a:r>
              <a:rPr lang="ru-RU" sz="2400" b="1" i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ru-RU" sz="2400" b="1" i="1" dirty="0" err="1" smtClean="0">
                <a:solidFill>
                  <a:srgbClr val="FFFF00"/>
                </a:solidFill>
                <a:latin typeface="Arial" charset="0"/>
              </a:rPr>
              <a:t>мудрість</a:t>
            </a:r>
            <a:r>
              <a:rPr lang="ru-RU" sz="2400" b="1" i="1" dirty="0" smtClean="0">
                <a:solidFill>
                  <a:srgbClr val="FFFF00"/>
                </a:solidFill>
                <a:latin typeface="Arial" charset="0"/>
              </a:rPr>
              <a:t>)</a:t>
            </a:r>
            <a:r>
              <a:rPr lang="ru-RU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b="1" dirty="0" smtClean="0">
                <a:solidFill>
                  <a:srgbClr val="0000FF"/>
                </a:solidFill>
                <a:latin typeface="Arial" charset="0"/>
              </a:rPr>
              <a:t>Урок у </a:t>
            </a:r>
            <a:r>
              <a:rPr lang="ru-RU" sz="2400" b="1" dirty="0" err="1" smtClean="0">
                <a:solidFill>
                  <a:srgbClr val="0000FF"/>
                </a:solidFill>
                <a:latin typeface="Arial" charset="0"/>
              </a:rPr>
              <a:t>початкових</a:t>
            </a:r>
            <a:r>
              <a:rPr lang="ru-RU" sz="2400" b="1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ru-RU" sz="2400" b="1" dirty="0" err="1" smtClean="0">
                <a:solidFill>
                  <a:srgbClr val="0000FF"/>
                </a:solidFill>
                <a:latin typeface="Arial" charset="0"/>
              </a:rPr>
              <a:t>класах</a:t>
            </a:r>
            <a:r>
              <a:rPr lang="ru-RU" sz="2400" b="1" dirty="0" smtClean="0">
                <a:solidFill>
                  <a:srgbClr val="0000FF"/>
                </a:solidFill>
                <a:latin typeface="Arial" charset="0"/>
              </a:rPr>
              <a:t> повинен бути </a:t>
            </a:r>
            <a:r>
              <a:rPr lang="ru-RU" sz="2400" b="1" dirty="0" err="1" smtClean="0">
                <a:solidFill>
                  <a:srgbClr val="0000FF"/>
                </a:solidFill>
                <a:latin typeface="Arial" charset="0"/>
              </a:rPr>
              <a:t>насичений</a:t>
            </a:r>
            <a:r>
              <a:rPr lang="ru-RU" sz="2400" b="1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ru-RU" sz="2400" b="1" dirty="0" err="1" smtClean="0">
                <a:solidFill>
                  <a:srgbClr val="0000FF"/>
                </a:solidFill>
                <a:latin typeface="Arial" charset="0"/>
              </a:rPr>
              <a:t>наочністю</a:t>
            </a:r>
            <a:r>
              <a:rPr lang="ru-RU" sz="2400" b="1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ru-RU" sz="2400" b="1" dirty="0" err="1" smtClean="0">
                <a:solidFill>
                  <a:srgbClr val="0000FF"/>
                </a:solidFill>
                <a:latin typeface="Arial" charset="0"/>
              </a:rPr>
              <a:t>і</a:t>
            </a:r>
            <a:r>
              <a:rPr lang="ru-RU" sz="2400" b="1" dirty="0" smtClean="0">
                <a:solidFill>
                  <a:srgbClr val="0000FF"/>
                </a:solidFill>
                <a:latin typeface="Arial" charset="0"/>
              </a:rPr>
              <a:t> практичною </a:t>
            </a:r>
            <a:r>
              <a:rPr lang="ru-RU" sz="2400" b="1" dirty="0" err="1" smtClean="0">
                <a:solidFill>
                  <a:srgbClr val="0000FF"/>
                </a:solidFill>
                <a:latin typeface="Arial" charset="0"/>
              </a:rPr>
              <a:t>діяльністю</a:t>
            </a:r>
            <a:r>
              <a:rPr lang="ru-RU" sz="2400" b="1" dirty="0" smtClean="0">
                <a:solidFill>
                  <a:srgbClr val="0000FF"/>
                </a:solidFill>
                <a:latin typeface="Arial" charset="0"/>
              </a:rPr>
              <a:t> над </a:t>
            </a:r>
            <a:r>
              <a:rPr lang="ru-RU" sz="2400" b="1" dirty="0" err="1" smtClean="0">
                <a:solidFill>
                  <a:srgbClr val="0000FF"/>
                </a:solidFill>
                <a:latin typeface="Arial" charset="0"/>
              </a:rPr>
              <a:t>виучуваним</a:t>
            </a:r>
            <a:r>
              <a:rPr lang="ru-RU" sz="2400" b="1" dirty="0" smtClean="0">
                <a:solidFill>
                  <a:srgbClr val="0000FF"/>
                </a:solidFill>
                <a:latin typeface="Arial" charset="0"/>
              </a:rPr>
              <a:t>:                                      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2400" b="1" dirty="0" smtClean="0">
                <a:solidFill>
                  <a:srgbClr val="0000FF"/>
                </a:solidFill>
                <a:latin typeface="Arial" charset="0"/>
              </a:rPr>
              <a:t>      </a:t>
            </a:r>
            <a:r>
              <a:rPr lang="ru-RU" sz="2400" b="1" i="1" dirty="0" smtClean="0">
                <a:solidFill>
                  <a:srgbClr val="0000FF"/>
                </a:solidFill>
                <a:latin typeface="Arial" charset="0"/>
              </a:rPr>
              <a:t>Я </a:t>
            </a:r>
            <a:r>
              <a:rPr lang="ru-RU" sz="2400" b="1" i="1" dirty="0" err="1" smtClean="0">
                <a:solidFill>
                  <a:srgbClr val="0000FF"/>
                </a:solidFill>
                <a:latin typeface="Arial" charset="0"/>
              </a:rPr>
              <a:t>слухаю</a:t>
            </a:r>
            <a:r>
              <a:rPr lang="ru-RU" sz="2400" b="1" i="1" dirty="0" smtClean="0">
                <a:solidFill>
                  <a:srgbClr val="0000FF"/>
                </a:solidFill>
                <a:latin typeface="Arial" charset="0"/>
              </a:rPr>
              <a:t> – </a:t>
            </a:r>
            <a:r>
              <a:rPr lang="ru-RU" sz="2400" b="1" i="1" dirty="0" err="1" smtClean="0">
                <a:solidFill>
                  <a:srgbClr val="0000FF"/>
                </a:solidFill>
                <a:latin typeface="Arial" charset="0"/>
              </a:rPr>
              <a:t>і</a:t>
            </a:r>
            <a:r>
              <a:rPr lang="ru-RU" sz="2400" b="1" i="1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ru-RU" sz="2400" b="1" i="1" dirty="0" err="1" smtClean="0">
                <a:solidFill>
                  <a:srgbClr val="0000FF"/>
                </a:solidFill>
                <a:latin typeface="Arial" charset="0"/>
              </a:rPr>
              <a:t>я</a:t>
            </a:r>
            <a:r>
              <a:rPr lang="ru-RU" sz="2400" b="1" i="1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ru-RU" sz="2400" b="1" i="1" dirty="0" err="1" smtClean="0">
                <a:solidFill>
                  <a:srgbClr val="0000FF"/>
                </a:solidFill>
                <a:latin typeface="Arial" charset="0"/>
              </a:rPr>
              <a:t>забуваю</a:t>
            </a:r>
            <a:r>
              <a:rPr lang="ru-RU" sz="2400" b="1" i="1" dirty="0" smtClean="0">
                <a:solidFill>
                  <a:srgbClr val="0000FF"/>
                </a:solidFill>
                <a:latin typeface="Arial" charset="0"/>
              </a:rPr>
              <a:t>, Я </a:t>
            </a:r>
            <a:r>
              <a:rPr lang="ru-RU" sz="2400" b="1" i="1" dirty="0" err="1" smtClean="0">
                <a:solidFill>
                  <a:srgbClr val="0000FF"/>
                </a:solidFill>
                <a:latin typeface="Arial" charset="0"/>
              </a:rPr>
              <a:t>бачу</a:t>
            </a:r>
            <a:r>
              <a:rPr lang="ru-RU" sz="2400" b="1" i="1" dirty="0" smtClean="0">
                <a:solidFill>
                  <a:srgbClr val="0000FF"/>
                </a:solidFill>
                <a:latin typeface="Arial" charset="0"/>
              </a:rPr>
              <a:t> – </a:t>
            </a:r>
            <a:r>
              <a:rPr lang="ru-RU" sz="2400" b="1" i="1" dirty="0" err="1" smtClean="0">
                <a:solidFill>
                  <a:srgbClr val="0000FF"/>
                </a:solidFill>
                <a:latin typeface="Arial" charset="0"/>
              </a:rPr>
              <a:t>і</a:t>
            </a:r>
            <a:r>
              <a:rPr lang="ru-RU" sz="2400" b="1" i="1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ru-RU" sz="2400" b="1" i="1" dirty="0" err="1" smtClean="0">
                <a:solidFill>
                  <a:srgbClr val="0000FF"/>
                </a:solidFill>
                <a:latin typeface="Arial" charset="0"/>
              </a:rPr>
              <a:t>я</a:t>
            </a:r>
            <a:r>
              <a:rPr lang="ru-RU" sz="2400" b="1" i="1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ru-RU" sz="2400" b="1" i="1" dirty="0" err="1" smtClean="0">
                <a:solidFill>
                  <a:srgbClr val="0000FF"/>
                </a:solidFill>
                <a:latin typeface="Arial" charset="0"/>
              </a:rPr>
              <a:t>запам’ятовую</a:t>
            </a:r>
            <a:r>
              <a:rPr lang="ru-RU" sz="2400" b="1" i="1" dirty="0" smtClean="0">
                <a:solidFill>
                  <a:srgbClr val="0000FF"/>
                </a:solidFill>
                <a:latin typeface="Arial" charset="0"/>
              </a:rPr>
              <a:t>, Я </a:t>
            </a:r>
            <a:r>
              <a:rPr lang="ru-RU" sz="2400" b="1" i="1" dirty="0" err="1" smtClean="0">
                <a:solidFill>
                  <a:srgbClr val="0000FF"/>
                </a:solidFill>
                <a:latin typeface="Arial" charset="0"/>
              </a:rPr>
              <a:t>роблю</a:t>
            </a:r>
            <a:r>
              <a:rPr lang="ru-RU" sz="2400" b="1" i="1" dirty="0" smtClean="0">
                <a:solidFill>
                  <a:srgbClr val="0000FF"/>
                </a:solidFill>
                <a:latin typeface="Arial" charset="0"/>
              </a:rPr>
              <a:t> – </a:t>
            </a:r>
            <a:r>
              <a:rPr lang="ru-RU" sz="2400" b="1" i="1" dirty="0" err="1" smtClean="0">
                <a:solidFill>
                  <a:srgbClr val="0000FF"/>
                </a:solidFill>
                <a:latin typeface="Arial" charset="0"/>
              </a:rPr>
              <a:t>і</a:t>
            </a:r>
            <a:r>
              <a:rPr lang="ru-RU" sz="2400" b="1" i="1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ru-RU" sz="2400" b="1" i="1" dirty="0" err="1" smtClean="0">
                <a:solidFill>
                  <a:srgbClr val="0000FF"/>
                </a:solidFill>
                <a:latin typeface="Arial" charset="0"/>
              </a:rPr>
              <a:t>я</a:t>
            </a:r>
            <a:r>
              <a:rPr lang="ru-RU" sz="2400" b="1" i="1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ru-RU" sz="2400" b="1" i="1" dirty="0" err="1" smtClean="0">
                <a:solidFill>
                  <a:srgbClr val="0000FF"/>
                </a:solidFill>
                <a:latin typeface="Arial" charset="0"/>
              </a:rPr>
              <a:t>розумію</a:t>
            </a:r>
            <a:r>
              <a:rPr lang="ru-RU" sz="2400" b="1" i="1" dirty="0" smtClean="0">
                <a:solidFill>
                  <a:srgbClr val="0000FF"/>
                </a:solidFill>
                <a:latin typeface="Arial" charset="0"/>
              </a:rPr>
              <a:t>.</a:t>
            </a:r>
            <a:r>
              <a:rPr lang="ru-RU" sz="2400" b="1" dirty="0" smtClean="0">
                <a:solidFill>
                  <a:srgbClr val="0000FF"/>
                </a:solidFill>
                <a:latin typeface="Arial" charset="0"/>
              </a:rPr>
              <a:t>   </a:t>
            </a:r>
          </a:p>
          <a:p>
            <a:pPr algn="r" eaLnBrk="1" hangingPunct="1">
              <a:lnSpc>
                <a:spcPct val="80000"/>
              </a:lnSpc>
              <a:buNone/>
            </a:pPr>
            <a:r>
              <a:rPr lang="ru-RU" sz="2400" b="1" dirty="0" smtClean="0">
                <a:solidFill>
                  <a:srgbClr val="0000FF"/>
                </a:solidFill>
                <a:latin typeface="Arial" charset="0"/>
              </a:rPr>
              <a:t>         </a:t>
            </a:r>
            <a:r>
              <a:rPr lang="ru-RU" sz="2400" b="1" i="1" dirty="0" smtClean="0">
                <a:solidFill>
                  <a:srgbClr val="0000FF"/>
                </a:solidFill>
                <a:latin typeface="Arial" charset="0"/>
              </a:rPr>
              <a:t>                             (</a:t>
            </a:r>
            <a:r>
              <a:rPr lang="ru-RU" sz="2400" b="1" i="1" dirty="0" err="1" smtClean="0">
                <a:solidFill>
                  <a:srgbClr val="0000FF"/>
                </a:solidFill>
                <a:latin typeface="Arial" charset="0"/>
              </a:rPr>
              <a:t>Стародавня</a:t>
            </a:r>
            <a:r>
              <a:rPr lang="ru-RU" sz="2400" b="1" i="1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ru-RU" sz="2400" b="1" i="1" dirty="0" err="1" smtClean="0">
                <a:solidFill>
                  <a:srgbClr val="0000FF"/>
                </a:solidFill>
                <a:latin typeface="Arial" charset="0"/>
              </a:rPr>
              <a:t>приказка</a:t>
            </a:r>
            <a:r>
              <a:rPr lang="ru-RU" sz="2400" b="1" i="1" dirty="0" smtClean="0">
                <a:solidFill>
                  <a:srgbClr val="0000FF"/>
                </a:solidFill>
                <a:latin typeface="Arial" charset="0"/>
              </a:rPr>
              <a:t>)</a:t>
            </a:r>
            <a:endParaRPr lang="ru-RU" sz="2400" b="1" dirty="0" smtClean="0">
              <a:solidFill>
                <a:srgbClr val="0000FF"/>
              </a:solidFill>
              <a:latin typeface="Arial" charset="0"/>
            </a:endParaRPr>
          </a:p>
          <a:p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-1" y="404664"/>
            <a:ext cx="774035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Ідеї, покладені в основу роботи </a:t>
            </a:r>
            <a:endParaRPr lang="ru-RU" sz="36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6840760" cy="2448272"/>
          </a:xfrm>
        </p:spPr>
        <p:txBody>
          <a:bodyPr>
            <a:noAutofit/>
          </a:bodyPr>
          <a:lstStyle/>
          <a:p>
            <a:pPr lvl="0"/>
            <a:r>
              <a:rPr lang="uk-UA" sz="4800" dirty="0" smtClean="0">
                <a:solidFill>
                  <a:srgbClr val="C00000"/>
                </a:solidFill>
                <a:effectLst/>
              </a:rPr>
              <a:t>Проблема, над якою працюю:</a:t>
            </a:r>
            <a:r>
              <a:rPr lang="uk-UA" sz="3600" dirty="0" smtClean="0">
                <a:solidFill>
                  <a:srgbClr val="C00000"/>
                </a:solidFill>
                <a:effectLst/>
              </a:rPr>
              <a:t/>
            </a:r>
            <a:br>
              <a:rPr lang="uk-UA" sz="3600" dirty="0" smtClean="0">
                <a:solidFill>
                  <a:srgbClr val="C00000"/>
                </a:solidFill>
                <a:effectLst/>
              </a:rPr>
            </a:br>
            <a:r>
              <a:rPr lang="uk-UA" sz="3600" dirty="0" err="1" smtClean="0">
                <a:solidFill>
                  <a:schemeClr val="accent6">
                    <a:lumMod val="50000"/>
                  </a:schemeClr>
                </a:solidFill>
              </a:rPr>
              <a:t>“Дидактичні</a:t>
            </a:r>
            <a:r>
              <a:rPr lang="uk-UA" sz="3600" dirty="0" smtClean="0">
                <a:solidFill>
                  <a:schemeClr val="accent6">
                    <a:lumMod val="50000"/>
                  </a:schemeClr>
                </a:solidFill>
              </a:rPr>
              <a:t>  ігри в процесі                       </a:t>
            </a:r>
            <a:br>
              <a:rPr lang="uk-UA" sz="36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uk-UA" sz="3600" dirty="0" smtClean="0">
                <a:solidFill>
                  <a:schemeClr val="accent6">
                    <a:lumMod val="50000"/>
                  </a:schemeClr>
                </a:solidFill>
              </a:rPr>
              <a:t>   навчання молодших </a:t>
            </a:r>
            <a:r>
              <a:rPr lang="uk-UA" sz="3600" dirty="0" err="1" smtClean="0">
                <a:solidFill>
                  <a:schemeClr val="accent6">
                    <a:lumMod val="50000"/>
                  </a:schemeClr>
                </a:solidFill>
              </a:rPr>
              <a:t>школярів”</a:t>
            </a:r>
            <a:r>
              <a:rPr lang="uk-UA" sz="36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r>
              <a:rPr lang="uk-UA" sz="3600" dirty="0" smtClean="0"/>
              <a:t/>
            </a:r>
            <a:br>
              <a:rPr lang="uk-UA" sz="3600" dirty="0" smtClean="0"/>
            </a:br>
            <a:endParaRPr lang="ru-RU" sz="3600" i="1" dirty="0" smtClean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pic>
        <p:nvPicPr>
          <p:cNvPr id="7" name="Рисунок 6" descr="Зображення38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84235" y="0"/>
            <a:ext cx="2459765" cy="1844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899592" y="2708920"/>
            <a:ext cx="824440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rgbClr val="EC5ADB"/>
                </a:solidFill>
              </a:rPr>
              <a:t>Дидактичні</a:t>
            </a:r>
            <a:r>
              <a:rPr lang="ru-RU" sz="2000" b="1" dirty="0" smtClean="0">
                <a:solidFill>
                  <a:srgbClr val="EC5ADB"/>
                </a:solidFill>
              </a:rPr>
              <a:t> </a:t>
            </a:r>
            <a:r>
              <a:rPr lang="ru-RU" sz="2000" b="1" dirty="0" err="1" smtClean="0">
                <a:solidFill>
                  <a:srgbClr val="EC5ADB"/>
                </a:solidFill>
              </a:rPr>
              <a:t>ігри</a:t>
            </a:r>
            <a:r>
              <a:rPr lang="ru-RU" sz="2000" b="1" dirty="0" smtClean="0">
                <a:solidFill>
                  <a:srgbClr val="EC5ADB"/>
                </a:solidFill>
              </a:rPr>
              <a:t> – </a:t>
            </a:r>
            <a:r>
              <a:rPr lang="ru-RU" sz="2000" b="1" dirty="0" err="1" smtClean="0">
                <a:solidFill>
                  <a:srgbClr val="EC5ADB"/>
                </a:solidFill>
              </a:rPr>
              <a:t>важливий</a:t>
            </a:r>
            <a:r>
              <a:rPr lang="ru-RU" sz="2000" b="1" dirty="0" smtClean="0">
                <a:solidFill>
                  <a:srgbClr val="EC5ADB"/>
                </a:solidFill>
              </a:rPr>
              <a:t> </a:t>
            </a:r>
            <a:r>
              <a:rPr lang="ru-RU" sz="2000" b="1" dirty="0" err="1" smtClean="0">
                <a:solidFill>
                  <a:srgbClr val="EC5ADB"/>
                </a:solidFill>
              </a:rPr>
              <a:t>засіб</a:t>
            </a:r>
            <a:r>
              <a:rPr lang="ru-RU" sz="2000" b="1" dirty="0" smtClean="0">
                <a:solidFill>
                  <a:srgbClr val="EC5ADB"/>
                </a:solidFill>
              </a:rPr>
              <a:t>  </a:t>
            </a:r>
            <a:r>
              <a:rPr lang="ru-RU" sz="2000" b="1" dirty="0" err="1" smtClean="0">
                <a:solidFill>
                  <a:srgbClr val="EC5ADB"/>
                </a:solidFill>
              </a:rPr>
              <a:t>успішного</a:t>
            </a:r>
            <a:r>
              <a:rPr lang="ru-RU" sz="2000" b="1" dirty="0" smtClean="0">
                <a:solidFill>
                  <a:srgbClr val="EC5ADB"/>
                </a:solidFill>
              </a:rPr>
              <a:t> </a:t>
            </a:r>
            <a:r>
              <a:rPr lang="ru-RU" sz="2000" b="1" dirty="0" err="1" smtClean="0">
                <a:solidFill>
                  <a:srgbClr val="EC5ADB"/>
                </a:solidFill>
              </a:rPr>
              <a:t>засвоєння</a:t>
            </a:r>
            <a:r>
              <a:rPr lang="ru-RU" sz="2000" b="1" dirty="0" smtClean="0">
                <a:solidFill>
                  <a:srgbClr val="EC5ADB"/>
                </a:solidFill>
              </a:rPr>
              <a:t> </a:t>
            </a:r>
            <a:r>
              <a:rPr lang="ru-RU" sz="2000" b="1" dirty="0" err="1" smtClean="0">
                <a:solidFill>
                  <a:srgbClr val="EC5ADB"/>
                </a:solidFill>
              </a:rPr>
              <a:t>учнями</a:t>
            </a:r>
            <a:r>
              <a:rPr lang="ru-RU" sz="2000" b="1" dirty="0" smtClean="0">
                <a:solidFill>
                  <a:srgbClr val="EC5ADB"/>
                </a:solidFill>
              </a:rPr>
              <a:t>  </a:t>
            </a:r>
            <a:r>
              <a:rPr lang="ru-RU" sz="2000" b="1" dirty="0" err="1" smtClean="0">
                <a:solidFill>
                  <a:srgbClr val="EC5ADB"/>
                </a:solidFill>
              </a:rPr>
              <a:t>знань</a:t>
            </a:r>
            <a:r>
              <a:rPr lang="ru-RU" sz="2000" b="1" dirty="0" smtClean="0">
                <a:solidFill>
                  <a:srgbClr val="EC5ADB"/>
                </a:solidFill>
              </a:rPr>
              <a:t>, </a:t>
            </a:r>
            <a:r>
              <a:rPr lang="ru-RU" sz="2000" b="1" dirty="0" err="1" smtClean="0">
                <a:solidFill>
                  <a:srgbClr val="EC5ADB"/>
                </a:solidFill>
              </a:rPr>
              <a:t>умінь</a:t>
            </a:r>
            <a:r>
              <a:rPr lang="ru-RU" sz="2000" b="1" dirty="0" smtClean="0">
                <a:solidFill>
                  <a:srgbClr val="EC5ADB"/>
                </a:solidFill>
              </a:rPr>
              <a:t> </a:t>
            </a:r>
            <a:r>
              <a:rPr lang="ru-RU" sz="2000" b="1" dirty="0" err="1" smtClean="0">
                <a:solidFill>
                  <a:srgbClr val="EC5ADB"/>
                </a:solidFill>
              </a:rPr>
              <a:t>і</a:t>
            </a:r>
            <a:r>
              <a:rPr lang="ru-RU" sz="2000" b="1" dirty="0" smtClean="0">
                <a:solidFill>
                  <a:srgbClr val="EC5ADB"/>
                </a:solidFill>
              </a:rPr>
              <a:t> </a:t>
            </a:r>
            <a:r>
              <a:rPr lang="ru-RU" sz="2000" b="1" dirty="0" err="1" smtClean="0">
                <a:solidFill>
                  <a:srgbClr val="EC5ADB"/>
                </a:solidFill>
              </a:rPr>
              <a:t>навичок</a:t>
            </a:r>
            <a:r>
              <a:rPr lang="ru-RU" sz="2000" b="1" dirty="0" smtClean="0">
                <a:solidFill>
                  <a:srgbClr val="EC5ADB"/>
                </a:solidFill>
              </a:rPr>
              <a:t>.</a:t>
            </a:r>
            <a:r>
              <a:rPr lang="ru-RU" sz="2000" dirty="0" smtClean="0">
                <a:solidFill>
                  <a:srgbClr val="EC5ADB"/>
                </a:solidFill>
              </a:rPr>
              <a:t> </a:t>
            </a:r>
          </a:p>
          <a:p>
            <a:pPr>
              <a:buNone/>
            </a:pPr>
            <a:r>
              <a:rPr lang="ru-RU" dirty="0" smtClean="0"/>
              <a:t>      </a:t>
            </a:r>
            <a:r>
              <a:rPr lang="ru-RU" i="1" dirty="0" err="1" smtClean="0"/>
              <a:t>Гра</a:t>
            </a:r>
            <a:r>
              <a:rPr lang="ru-RU" i="1" dirty="0" smtClean="0"/>
              <a:t> – </a:t>
            </a:r>
            <a:r>
              <a:rPr lang="ru-RU" i="1" dirty="0" err="1" smtClean="0"/>
              <a:t>це</a:t>
            </a:r>
            <a:r>
              <a:rPr lang="ru-RU" i="1" dirty="0" smtClean="0"/>
              <a:t> </a:t>
            </a:r>
            <a:r>
              <a:rPr lang="ru-RU" i="1" dirty="0" err="1" smtClean="0"/>
              <a:t>величезне</a:t>
            </a:r>
            <a:r>
              <a:rPr lang="ru-RU" i="1" dirty="0" smtClean="0"/>
              <a:t> </a:t>
            </a:r>
            <a:r>
              <a:rPr lang="ru-RU" i="1" dirty="0" err="1" smtClean="0"/>
              <a:t>світле</a:t>
            </a:r>
            <a:r>
              <a:rPr lang="ru-RU" i="1" dirty="0" smtClean="0"/>
              <a:t> </a:t>
            </a:r>
            <a:r>
              <a:rPr lang="ru-RU" i="1" dirty="0" err="1" smtClean="0"/>
              <a:t>вікно</a:t>
            </a:r>
            <a:r>
              <a:rPr lang="ru-RU" i="1" dirty="0" smtClean="0"/>
              <a:t> через яке в </a:t>
            </a:r>
            <a:r>
              <a:rPr lang="ru-RU" i="1" dirty="0" err="1" smtClean="0"/>
              <a:t>духовний</a:t>
            </a:r>
            <a:r>
              <a:rPr lang="ru-RU" i="1" dirty="0" smtClean="0"/>
              <a:t> </a:t>
            </a:r>
            <a:r>
              <a:rPr lang="ru-RU" i="1" dirty="0" err="1" smtClean="0"/>
              <a:t>світ</a:t>
            </a:r>
            <a:r>
              <a:rPr lang="ru-RU" i="1" dirty="0" smtClean="0"/>
              <a:t> </a:t>
            </a:r>
            <a:r>
              <a:rPr lang="ru-RU" i="1" dirty="0" err="1" smtClean="0"/>
              <a:t>дитини</a:t>
            </a:r>
            <a:r>
              <a:rPr lang="ru-RU" i="1" dirty="0" smtClean="0"/>
              <a:t> </a:t>
            </a:r>
            <a:r>
              <a:rPr lang="ru-RU" i="1" dirty="0" err="1" smtClean="0"/>
              <a:t>вливається</a:t>
            </a:r>
            <a:r>
              <a:rPr lang="ru-RU" i="1" dirty="0" smtClean="0"/>
              <a:t> </a:t>
            </a:r>
            <a:r>
              <a:rPr lang="ru-RU" i="1" dirty="0" err="1" smtClean="0"/>
              <a:t>життєдайний</a:t>
            </a:r>
            <a:r>
              <a:rPr lang="ru-RU" i="1" dirty="0" smtClean="0"/>
              <a:t> </a:t>
            </a:r>
            <a:r>
              <a:rPr lang="ru-RU" i="1" dirty="0" err="1" smtClean="0"/>
              <a:t>потік</a:t>
            </a:r>
            <a:r>
              <a:rPr lang="ru-RU" i="1" dirty="0" smtClean="0"/>
              <a:t> </a:t>
            </a:r>
            <a:r>
              <a:rPr lang="ru-RU" i="1" dirty="0" err="1" smtClean="0"/>
              <a:t>уявлень</a:t>
            </a:r>
            <a:r>
              <a:rPr lang="ru-RU" i="1" dirty="0" smtClean="0"/>
              <a:t>, понять про </a:t>
            </a:r>
            <a:r>
              <a:rPr lang="ru-RU" i="1" dirty="0" err="1" smtClean="0"/>
              <a:t>навколишній</a:t>
            </a:r>
            <a:r>
              <a:rPr lang="ru-RU" i="1" dirty="0" smtClean="0"/>
              <a:t> </a:t>
            </a:r>
            <a:r>
              <a:rPr lang="ru-RU" i="1" dirty="0" err="1" smtClean="0"/>
              <a:t>світ</a:t>
            </a:r>
            <a:r>
              <a:rPr lang="ru-RU" i="1" dirty="0" smtClean="0"/>
              <a:t>. </a:t>
            </a:r>
            <a:r>
              <a:rPr lang="ru-RU" i="1" dirty="0" err="1" smtClean="0"/>
              <a:t>Ігри</a:t>
            </a:r>
            <a:r>
              <a:rPr lang="ru-RU" i="1" dirty="0" smtClean="0"/>
              <a:t> </a:t>
            </a:r>
            <a:r>
              <a:rPr lang="ru-RU" i="1" dirty="0" err="1" smtClean="0"/>
              <a:t>можна</a:t>
            </a:r>
            <a:r>
              <a:rPr lang="ru-RU" i="1" dirty="0" smtClean="0"/>
              <a:t> </a:t>
            </a:r>
            <a:r>
              <a:rPr lang="ru-RU" i="1" dirty="0" err="1" smtClean="0"/>
              <a:t>поділити</a:t>
            </a:r>
            <a:r>
              <a:rPr lang="ru-RU" i="1" dirty="0" smtClean="0"/>
              <a:t> на </a:t>
            </a:r>
            <a:r>
              <a:rPr lang="ru-RU" i="1" dirty="0" err="1" smtClean="0"/>
              <a:t>предметні</a:t>
            </a:r>
            <a:r>
              <a:rPr lang="ru-RU" i="1" dirty="0" smtClean="0"/>
              <a:t> та </a:t>
            </a:r>
            <a:r>
              <a:rPr lang="ru-RU" i="1" dirty="0" err="1" smtClean="0"/>
              <a:t>сюжетні</a:t>
            </a:r>
            <a:r>
              <a:rPr lang="ru-RU" i="1" dirty="0" smtClean="0"/>
              <a:t>. </a:t>
            </a:r>
            <a:r>
              <a:rPr lang="ru-RU" i="1" dirty="0" err="1" smtClean="0"/>
              <a:t>Предметні</a:t>
            </a:r>
            <a:r>
              <a:rPr lang="ru-RU" i="1" dirty="0" smtClean="0"/>
              <a:t> </a:t>
            </a:r>
            <a:r>
              <a:rPr lang="ru-RU" i="1" dirty="0" err="1" smtClean="0"/>
              <a:t>призначені</a:t>
            </a:r>
            <a:r>
              <a:rPr lang="ru-RU" i="1" dirty="0" smtClean="0"/>
              <a:t> для </a:t>
            </a:r>
            <a:r>
              <a:rPr lang="ru-RU" i="1" dirty="0" err="1" smtClean="0"/>
              <a:t>пізнання</a:t>
            </a:r>
            <a:r>
              <a:rPr lang="ru-RU" i="1" dirty="0" smtClean="0"/>
              <a:t> </a:t>
            </a:r>
            <a:r>
              <a:rPr lang="ru-RU" i="1" dirty="0" err="1" smtClean="0"/>
              <a:t>певних</a:t>
            </a:r>
            <a:r>
              <a:rPr lang="ru-RU" i="1" dirty="0" smtClean="0"/>
              <a:t> </a:t>
            </a:r>
            <a:r>
              <a:rPr lang="ru-RU" i="1" dirty="0" err="1" smtClean="0"/>
              <a:t>явищ</a:t>
            </a:r>
            <a:r>
              <a:rPr lang="ru-RU" i="1" dirty="0" smtClean="0"/>
              <a:t> </a:t>
            </a:r>
            <a:r>
              <a:rPr lang="ru-RU" i="1" dirty="0" err="1" smtClean="0"/>
              <a:t>і</a:t>
            </a:r>
            <a:r>
              <a:rPr lang="ru-RU" i="1" dirty="0" smtClean="0"/>
              <a:t> </a:t>
            </a:r>
            <a:r>
              <a:rPr lang="ru-RU" i="1" dirty="0" err="1" smtClean="0"/>
              <a:t>закономірностей</a:t>
            </a:r>
            <a:r>
              <a:rPr lang="ru-RU" i="1" dirty="0" smtClean="0"/>
              <a:t>, </a:t>
            </a:r>
            <a:r>
              <a:rPr lang="ru-RU" i="1" dirty="0" err="1" smtClean="0"/>
              <a:t>крім</a:t>
            </a:r>
            <a:r>
              <a:rPr lang="ru-RU" i="1" dirty="0" smtClean="0"/>
              <a:t> тих, </a:t>
            </a:r>
            <a:r>
              <a:rPr lang="ru-RU" i="1" dirty="0" err="1" smtClean="0"/>
              <a:t>які</a:t>
            </a:r>
            <a:r>
              <a:rPr lang="ru-RU" i="1" dirty="0" smtClean="0"/>
              <a:t> </a:t>
            </a:r>
            <a:r>
              <a:rPr lang="ru-RU" i="1" dirty="0" err="1" smtClean="0"/>
              <a:t>містять</a:t>
            </a:r>
            <a:r>
              <a:rPr lang="ru-RU" i="1" dirty="0" smtClean="0"/>
              <a:t> </a:t>
            </a:r>
            <a:r>
              <a:rPr lang="ru-RU" i="1" dirty="0" err="1" smtClean="0"/>
              <a:t>зв’язки</a:t>
            </a:r>
            <a:r>
              <a:rPr lang="ru-RU" i="1" dirty="0" smtClean="0"/>
              <a:t> та </a:t>
            </a:r>
            <a:r>
              <a:rPr lang="ru-RU" i="1" dirty="0" err="1" smtClean="0"/>
              <a:t>стосунки</a:t>
            </a:r>
            <a:r>
              <a:rPr lang="ru-RU" i="1" dirty="0" smtClean="0"/>
              <a:t> </a:t>
            </a:r>
            <a:r>
              <a:rPr lang="ru-RU" i="1" dirty="0" err="1" smtClean="0"/>
              <a:t>між</a:t>
            </a:r>
            <a:r>
              <a:rPr lang="ru-RU" i="1" dirty="0" smtClean="0"/>
              <a:t> людьми. </a:t>
            </a:r>
            <a:r>
              <a:rPr lang="ru-RU" i="1" dirty="0" err="1" smtClean="0"/>
              <a:t>Сюжетні</a:t>
            </a:r>
            <a:r>
              <a:rPr lang="ru-RU" i="1" dirty="0" smtClean="0"/>
              <a:t> </a:t>
            </a:r>
            <a:r>
              <a:rPr lang="ru-RU" i="1" dirty="0" err="1" smtClean="0"/>
              <a:t>ігри</a:t>
            </a:r>
            <a:r>
              <a:rPr lang="ru-RU" i="1" dirty="0" smtClean="0"/>
              <a:t> </a:t>
            </a:r>
            <a:r>
              <a:rPr lang="ru-RU" i="1" dirty="0" err="1" smtClean="0"/>
              <a:t>характеризуються</a:t>
            </a:r>
            <a:r>
              <a:rPr lang="ru-RU" i="1" dirty="0" smtClean="0"/>
              <a:t> </a:t>
            </a:r>
            <a:r>
              <a:rPr lang="ru-RU" i="1" dirty="0" err="1" smtClean="0"/>
              <a:t>тим</a:t>
            </a:r>
            <a:r>
              <a:rPr lang="ru-RU" i="1" dirty="0" smtClean="0"/>
              <a:t>, </a:t>
            </a:r>
            <a:r>
              <a:rPr lang="ru-RU" i="1" dirty="0" err="1" smtClean="0"/>
              <a:t>що</a:t>
            </a:r>
            <a:r>
              <a:rPr lang="ru-RU" i="1" dirty="0" smtClean="0"/>
              <a:t> </a:t>
            </a:r>
            <a:r>
              <a:rPr lang="ru-RU" i="1" dirty="0" err="1" smtClean="0"/>
              <a:t>охоплюють</a:t>
            </a:r>
            <a:r>
              <a:rPr lang="ru-RU" i="1" dirty="0" smtClean="0"/>
              <a:t> </a:t>
            </a:r>
            <a:r>
              <a:rPr lang="ru-RU" i="1" dirty="0" err="1" smtClean="0"/>
              <a:t>закономірності</a:t>
            </a:r>
            <a:r>
              <a:rPr lang="ru-RU" i="1" dirty="0" smtClean="0"/>
              <a:t> </a:t>
            </a:r>
            <a:r>
              <a:rPr lang="ru-RU" i="1" dirty="0" err="1" smtClean="0"/>
              <a:t>людської</a:t>
            </a:r>
            <a:r>
              <a:rPr lang="ru-RU" i="1" dirty="0" smtClean="0"/>
              <a:t> </a:t>
            </a:r>
            <a:r>
              <a:rPr lang="ru-RU" i="1" dirty="0" err="1" smtClean="0"/>
              <a:t>діяльності</a:t>
            </a:r>
            <a:r>
              <a:rPr lang="ru-RU" i="1" dirty="0" smtClean="0"/>
              <a:t> </a:t>
            </a:r>
            <a:r>
              <a:rPr lang="ru-RU" i="1" dirty="0" err="1" smtClean="0"/>
              <a:t>й</a:t>
            </a:r>
            <a:r>
              <a:rPr lang="ru-RU" i="1" dirty="0" smtClean="0"/>
              <a:t> </a:t>
            </a:r>
            <a:r>
              <a:rPr lang="ru-RU" i="1" dirty="0" err="1" smtClean="0"/>
              <a:t>спілкування</a:t>
            </a:r>
            <a:r>
              <a:rPr lang="ru-RU" i="1" dirty="0" smtClean="0"/>
              <a:t>.</a:t>
            </a:r>
          </a:p>
          <a:p>
            <a:r>
              <a:rPr lang="ru-RU" i="1" dirty="0" smtClean="0"/>
              <a:t>                   </a:t>
            </a:r>
            <a:r>
              <a:rPr lang="ru-RU" i="1" dirty="0" err="1" smtClean="0"/>
              <a:t>Упродовж</a:t>
            </a:r>
            <a:r>
              <a:rPr lang="ru-RU" i="1" dirty="0" smtClean="0"/>
              <a:t> </a:t>
            </a:r>
            <a:r>
              <a:rPr lang="ru-RU" i="1" dirty="0" err="1" smtClean="0"/>
              <a:t>життя</a:t>
            </a:r>
            <a:r>
              <a:rPr lang="ru-RU" i="1" dirty="0" smtClean="0"/>
              <a:t> </a:t>
            </a:r>
            <a:r>
              <a:rPr lang="ru-RU" i="1" dirty="0" err="1" smtClean="0"/>
              <a:t>людина</a:t>
            </a:r>
            <a:r>
              <a:rPr lang="ru-RU" i="1" dirty="0" smtClean="0"/>
              <a:t> </a:t>
            </a:r>
            <a:r>
              <a:rPr lang="ru-RU" i="1" dirty="0" err="1" smtClean="0"/>
              <a:t>грає</a:t>
            </a:r>
            <a:r>
              <a:rPr lang="ru-RU" i="1" dirty="0" smtClean="0"/>
              <a:t> ту </a:t>
            </a:r>
            <a:r>
              <a:rPr lang="ru-RU" i="1" dirty="0" err="1" smtClean="0"/>
              <a:t>чи</a:t>
            </a:r>
            <a:r>
              <a:rPr lang="ru-RU" i="1" dirty="0" smtClean="0"/>
              <a:t> </a:t>
            </a:r>
            <a:r>
              <a:rPr lang="ru-RU" i="1" dirty="0" err="1" smtClean="0"/>
              <a:t>іншу</a:t>
            </a:r>
            <a:r>
              <a:rPr lang="ru-RU" i="1" dirty="0" smtClean="0"/>
              <a:t> </a:t>
            </a:r>
            <a:r>
              <a:rPr lang="ru-RU" i="1" dirty="0" err="1" smtClean="0"/>
              <a:t>соціальну</a:t>
            </a:r>
            <a:r>
              <a:rPr lang="ru-RU" i="1" dirty="0" smtClean="0"/>
              <a:t> роль, </a:t>
            </a:r>
            <a:r>
              <a:rPr lang="ru-RU" i="1" dirty="0" err="1" smtClean="0"/>
              <a:t>що</a:t>
            </a:r>
            <a:r>
              <a:rPr lang="ru-RU" i="1" dirty="0" smtClean="0"/>
              <a:t> </a:t>
            </a:r>
            <a:r>
              <a:rPr lang="ru-RU" i="1" dirty="0" err="1" smtClean="0"/>
              <a:t>відведена</a:t>
            </a:r>
            <a:r>
              <a:rPr lang="ru-RU" i="1" dirty="0" smtClean="0"/>
              <a:t> </a:t>
            </a:r>
            <a:r>
              <a:rPr lang="ru-RU" i="1" dirty="0" err="1" smtClean="0"/>
              <a:t>їй</a:t>
            </a:r>
            <a:r>
              <a:rPr lang="ru-RU" i="1" dirty="0" smtClean="0"/>
              <a:t> у </a:t>
            </a:r>
            <a:r>
              <a:rPr lang="ru-RU" i="1" dirty="0" err="1" smtClean="0"/>
              <a:t>суспільстві.У</a:t>
            </a:r>
            <a:r>
              <a:rPr lang="ru-RU" i="1" dirty="0" smtClean="0"/>
              <a:t> </a:t>
            </a:r>
            <a:r>
              <a:rPr lang="ru-RU" i="1" dirty="0" err="1" smtClean="0"/>
              <a:t>дитячі</a:t>
            </a:r>
            <a:r>
              <a:rPr lang="ru-RU" i="1" dirty="0" smtClean="0"/>
              <a:t> роки </a:t>
            </a:r>
            <a:r>
              <a:rPr lang="ru-RU" i="1" dirty="0" err="1" smtClean="0"/>
              <a:t>грає</a:t>
            </a:r>
            <a:r>
              <a:rPr lang="ru-RU" i="1" dirty="0" smtClean="0"/>
              <a:t> </a:t>
            </a:r>
            <a:r>
              <a:rPr lang="ru-RU" i="1" dirty="0" err="1" smtClean="0"/>
              <a:t>основним</a:t>
            </a:r>
            <a:r>
              <a:rPr lang="ru-RU" i="1" dirty="0" smtClean="0"/>
              <a:t> видом </a:t>
            </a:r>
            <a:r>
              <a:rPr lang="ru-RU" i="1" dirty="0" err="1" smtClean="0"/>
              <a:t>діяльності</a:t>
            </a:r>
            <a:r>
              <a:rPr lang="ru-RU" i="1" dirty="0" smtClean="0"/>
              <a:t> </a:t>
            </a:r>
            <a:r>
              <a:rPr lang="ru-RU" i="1" dirty="0" err="1" smtClean="0"/>
              <a:t>людини</a:t>
            </a:r>
            <a:r>
              <a:rPr lang="ru-RU" i="1" dirty="0" smtClean="0"/>
              <a:t>. За </a:t>
            </a:r>
            <a:r>
              <a:rPr lang="ru-RU" i="1" dirty="0" err="1" smtClean="0"/>
              <a:t>її</a:t>
            </a:r>
            <a:r>
              <a:rPr lang="ru-RU" i="1" dirty="0" smtClean="0"/>
              <a:t> </a:t>
            </a:r>
            <a:r>
              <a:rPr lang="ru-RU" i="1" dirty="0" err="1" smtClean="0"/>
              <a:t>допомогою</a:t>
            </a:r>
            <a:r>
              <a:rPr lang="ru-RU" i="1" dirty="0" smtClean="0"/>
              <a:t> </a:t>
            </a:r>
            <a:r>
              <a:rPr lang="ru-RU" i="1" dirty="0" err="1" smtClean="0"/>
              <a:t>діти</a:t>
            </a:r>
            <a:r>
              <a:rPr lang="ru-RU" i="1" dirty="0" smtClean="0"/>
              <a:t> </a:t>
            </a:r>
            <a:r>
              <a:rPr lang="ru-RU" i="1" dirty="0" err="1" smtClean="0"/>
              <a:t>пізнають</a:t>
            </a:r>
            <a:r>
              <a:rPr lang="ru-RU" i="1" dirty="0" smtClean="0"/>
              <a:t> </a:t>
            </a:r>
            <a:r>
              <a:rPr lang="ru-RU" i="1" dirty="0" err="1" smtClean="0"/>
              <a:t>світ</a:t>
            </a:r>
            <a:r>
              <a:rPr lang="ru-RU" i="1" dirty="0" smtClean="0"/>
              <a:t>. Без </a:t>
            </a:r>
            <a:r>
              <a:rPr lang="ru-RU" i="1" dirty="0" err="1" smtClean="0"/>
              <a:t>гри</a:t>
            </a:r>
            <a:r>
              <a:rPr lang="ru-RU" i="1" dirty="0" smtClean="0"/>
              <a:t> </a:t>
            </a:r>
            <a:r>
              <a:rPr lang="ru-RU" i="1" dirty="0" err="1" smtClean="0"/>
              <a:t>дітям</a:t>
            </a:r>
            <a:r>
              <a:rPr lang="ru-RU" i="1" dirty="0" smtClean="0"/>
              <a:t> </a:t>
            </a:r>
            <a:r>
              <a:rPr lang="ru-RU" i="1" dirty="0" err="1" smtClean="0"/>
              <a:t>жити</a:t>
            </a:r>
            <a:r>
              <a:rPr lang="ru-RU" i="1" dirty="0" smtClean="0"/>
              <a:t> нудно, </a:t>
            </a:r>
            <a:r>
              <a:rPr lang="ru-RU" i="1" dirty="0" err="1" smtClean="0"/>
              <a:t>нецікаво</a:t>
            </a:r>
            <a:r>
              <a:rPr lang="ru-RU" i="1" dirty="0" smtClean="0"/>
              <a:t>. </a:t>
            </a:r>
            <a:r>
              <a:rPr lang="ru-RU" i="1" dirty="0" err="1" smtClean="0"/>
              <a:t>Ігрова</a:t>
            </a:r>
            <a:r>
              <a:rPr lang="ru-RU" i="1" dirty="0" smtClean="0"/>
              <a:t> </a:t>
            </a:r>
            <a:r>
              <a:rPr lang="ru-RU" i="1" dirty="0" err="1" smtClean="0"/>
              <a:t>позиція</a:t>
            </a:r>
            <a:r>
              <a:rPr lang="ru-RU" i="1" dirty="0" smtClean="0"/>
              <a:t> – </a:t>
            </a:r>
            <a:r>
              <a:rPr lang="ru-RU" i="1" dirty="0" err="1" smtClean="0"/>
              <a:t>могутній</a:t>
            </a:r>
            <a:r>
              <a:rPr lang="ru-RU" i="1" dirty="0" smtClean="0"/>
              <a:t> </a:t>
            </a:r>
            <a:r>
              <a:rPr lang="ru-RU" i="1" dirty="0" err="1" smtClean="0"/>
              <a:t>засіб</a:t>
            </a:r>
            <a:r>
              <a:rPr lang="ru-RU" i="1" dirty="0" smtClean="0"/>
              <a:t> </a:t>
            </a:r>
            <a:r>
              <a:rPr lang="ru-RU" i="1" dirty="0" err="1" smtClean="0"/>
              <a:t>виховного</a:t>
            </a:r>
            <a:r>
              <a:rPr lang="ru-RU" i="1" dirty="0" smtClean="0"/>
              <a:t> </a:t>
            </a:r>
            <a:r>
              <a:rPr lang="ru-RU" i="1" dirty="0" err="1" smtClean="0"/>
              <a:t>впливу</a:t>
            </a:r>
            <a:r>
              <a:rPr lang="ru-RU" i="1" dirty="0" smtClean="0"/>
              <a:t> на </a:t>
            </a:r>
            <a:r>
              <a:rPr lang="ru-RU" i="1" dirty="0" err="1" smtClean="0"/>
              <a:t>дітей</a:t>
            </a:r>
            <a:r>
              <a:rPr lang="ru-RU" i="1" dirty="0" smtClean="0"/>
              <a:t>.</a:t>
            </a:r>
            <a:endParaRPr lang="ru-RU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2843808" y="1412776"/>
            <a:ext cx="5904656" cy="5256584"/>
          </a:xfrm>
        </p:spPr>
        <p:txBody>
          <a:bodyPr/>
          <a:lstStyle/>
          <a:p>
            <a:pPr eaLnBrk="1" hangingPunct="1">
              <a:buNone/>
            </a:pPr>
            <a:r>
              <a:rPr lang="ru-RU" sz="1700" dirty="0" smtClean="0">
                <a:latin typeface="Arial" charset="0"/>
                <a:cs typeface="Arial" charset="0"/>
              </a:rPr>
              <a:t>1.Готовність </a:t>
            </a:r>
            <a:r>
              <a:rPr lang="ru-RU" sz="1700" dirty="0" err="1" smtClean="0">
                <a:latin typeface="Arial" charset="0"/>
                <a:cs typeface="Arial" charset="0"/>
              </a:rPr>
              <a:t>учнів</a:t>
            </a:r>
            <a:r>
              <a:rPr lang="ru-RU" sz="1700" dirty="0" smtClean="0">
                <a:latin typeface="Arial" charset="0"/>
                <a:cs typeface="Arial" charset="0"/>
              </a:rPr>
              <a:t> до </a:t>
            </a:r>
            <a:r>
              <a:rPr lang="ru-RU" sz="1700" dirty="0" err="1" smtClean="0">
                <a:latin typeface="Arial" charset="0"/>
                <a:cs typeface="Arial" charset="0"/>
              </a:rPr>
              <a:t>участі</a:t>
            </a:r>
            <a:r>
              <a:rPr lang="ru-RU" sz="1700" dirty="0" smtClean="0">
                <a:latin typeface="Arial" charset="0"/>
                <a:cs typeface="Arial" charset="0"/>
              </a:rPr>
              <a:t> в </a:t>
            </a:r>
            <a:r>
              <a:rPr lang="ru-RU" sz="1700" dirty="0" err="1" smtClean="0">
                <a:latin typeface="Arial" charset="0"/>
                <a:cs typeface="Arial" charset="0"/>
              </a:rPr>
              <a:t>грі</a:t>
            </a:r>
            <a:r>
              <a:rPr lang="ru-RU" sz="1700" dirty="0" smtClean="0">
                <a:latin typeface="Arial" charset="0"/>
                <a:cs typeface="Arial" charset="0"/>
              </a:rPr>
              <a:t>. (</a:t>
            </a:r>
            <a:r>
              <a:rPr lang="ru-RU" sz="1700" dirty="0" err="1" smtClean="0">
                <a:latin typeface="Arial" charset="0"/>
                <a:cs typeface="Arial" charset="0"/>
              </a:rPr>
              <a:t>Кожен</a:t>
            </a:r>
            <a:r>
              <a:rPr lang="ru-RU" sz="1700" dirty="0" smtClean="0">
                <a:latin typeface="Arial" charset="0"/>
                <a:cs typeface="Arial" charset="0"/>
              </a:rPr>
              <a:t> </a:t>
            </a:r>
            <a:r>
              <a:rPr lang="ru-RU" sz="1700" dirty="0" err="1" smtClean="0">
                <a:latin typeface="Arial" charset="0"/>
                <a:cs typeface="Arial" charset="0"/>
              </a:rPr>
              <a:t>учень</a:t>
            </a:r>
            <a:endParaRPr lang="ru-RU" sz="1700" dirty="0" smtClean="0">
              <a:latin typeface="Arial" charset="0"/>
              <a:cs typeface="Arial" charset="0"/>
            </a:endParaRPr>
          </a:p>
          <a:p>
            <a:pPr eaLnBrk="1" hangingPunct="1">
              <a:buNone/>
            </a:pPr>
            <a:r>
              <a:rPr lang="ru-RU" sz="1700" dirty="0" smtClean="0">
                <a:latin typeface="Arial" charset="0"/>
                <a:cs typeface="Arial" charset="0"/>
              </a:rPr>
              <a:t>повинен </a:t>
            </a:r>
            <a:r>
              <a:rPr lang="ru-RU" sz="1700" dirty="0" err="1" smtClean="0">
                <a:latin typeface="Arial" charset="0"/>
                <a:cs typeface="Arial" charset="0"/>
              </a:rPr>
              <a:t>засвоїти</a:t>
            </a:r>
            <a:r>
              <a:rPr lang="ru-RU" sz="1700" dirty="0" smtClean="0">
                <a:latin typeface="Arial" charset="0"/>
                <a:cs typeface="Arial" charset="0"/>
              </a:rPr>
              <a:t> правила </a:t>
            </a:r>
            <a:r>
              <a:rPr lang="ru-RU" sz="1700" dirty="0" err="1" smtClean="0">
                <a:latin typeface="Arial" charset="0"/>
                <a:cs typeface="Arial" charset="0"/>
              </a:rPr>
              <a:t>гри</a:t>
            </a:r>
            <a:r>
              <a:rPr lang="ru-RU" sz="1700" dirty="0" smtClean="0">
                <a:latin typeface="Arial" charset="0"/>
                <a:cs typeface="Arial" charset="0"/>
              </a:rPr>
              <a:t>, </a:t>
            </a:r>
            <a:r>
              <a:rPr lang="ru-RU" sz="1700" dirty="0" err="1" smtClean="0">
                <a:latin typeface="Arial" charset="0"/>
                <a:cs typeface="Arial" charset="0"/>
              </a:rPr>
              <a:t>чітко</a:t>
            </a:r>
            <a:r>
              <a:rPr lang="ru-RU" sz="1700" dirty="0" smtClean="0">
                <a:latin typeface="Arial" charset="0"/>
                <a:cs typeface="Arial" charset="0"/>
              </a:rPr>
              <a:t> </a:t>
            </a:r>
            <a:r>
              <a:rPr lang="ru-RU" sz="1700" dirty="0" err="1" smtClean="0">
                <a:latin typeface="Arial" charset="0"/>
                <a:cs typeface="Arial" charset="0"/>
              </a:rPr>
              <a:t>усвідомити</a:t>
            </a:r>
            <a:r>
              <a:rPr lang="ru-RU" sz="1700" dirty="0" smtClean="0">
                <a:latin typeface="Arial" charset="0"/>
                <a:cs typeface="Arial" charset="0"/>
              </a:rPr>
              <a:t> мету, </a:t>
            </a:r>
            <a:r>
              <a:rPr lang="ru-RU" sz="1700" dirty="0" err="1" smtClean="0">
                <a:latin typeface="Arial" charset="0"/>
                <a:cs typeface="Arial" charset="0"/>
              </a:rPr>
              <a:t>її</a:t>
            </a:r>
            <a:endParaRPr lang="ru-RU" sz="1700" dirty="0" smtClean="0">
              <a:latin typeface="Arial" charset="0"/>
              <a:cs typeface="Arial" charset="0"/>
            </a:endParaRPr>
          </a:p>
          <a:p>
            <a:pPr eaLnBrk="1" hangingPunct="1">
              <a:buNone/>
            </a:pPr>
            <a:r>
              <a:rPr lang="ru-RU" sz="1700" dirty="0" err="1" smtClean="0">
                <a:latin typeface="Arial" charset="0"/>
                <a:cs typeface="Arial" charset="0"/>
              </a:rPr>
              <a:t>кінцевий</a:t>
            </a:r>
            <a:r>
              <a:rPr lang="ru-RU" sz="1700" dirty="0" smtClean="0">
                <a:latin typeface="Arial" charset="0"/>
                <a:cs typeface="Arial" charset="0"/>
              </a:rPr>
              <a:t> результат, </a:t>
            </a:r>
            <a:r>
              <a:rPr lang="ru-RU" sz="1700" dirty="0" err="1" smtClean="0">
                <a:latin typeface="Arial" charset="0"/>
                <a:cs typeface="Arial" charset="0"/>
              </a:rPr>
              <a:t>послідовність</a:t>
            </a:r>
            <a:r>
              <a:rPr lang="ru-RU" sz="1700" dirty="0" smtClean="0">
                <a:latin typeface="Arial" charset="0"/>
                <a:cs typeface="Arial" charset="0"/>
              </a:rPr>
              <a:t> </a:t>
            </a:r>
            <a:r>
              <a:rPr lang="ru-RU" sz="1700" dirty="0" err="1" smtClean="0">
                <a:latin typeface="Arial" charset="0"/>
                <a:cs typeface="Arial" charset="0"/>
              </a:rPr>
              <a:t>дій</a:t>
            </a:r>
            <a:r>
              <a:rPr lang="ru-RU" sz="1700" dirty="0" smtClean="0">
                <a:latin typeface="Arial" charset="0"/>
                <a:cs typeface="Arial" charset="0"/>
              </a:rPr>
              <a:t>, </a:t>
            </a:r>
            <a:r>
              <a:rPr lang="ru-RU" sz="1700" dirty="0" err="1" smtClean="0">
                <a:latin typeface="Arial" charset="0"/>
                <a:cs typeface="Arial" charset="0"/>
              </a:rPr>
              <a:t>мати</a:t>
            </a:r>
            <a:r>
              <a:rPr lang="ru-RU" sz="1700" dirty="0" smtClean="0">
                <a:latin typeface="Arial" charset="0"/>
                <a:cs typeface="Arial" charset="0"/>
              </a:rPr>
              <a:t> </a:t>
            </a:r>
            <a:r>
              <a:rPr lang="ru-RU" sz="1700" dirty="0" err="1" smtClean="0">
                <a:latin typeface="Arial" charset="0"/>
                <a:cs typeface="Arial" charset="0"/>
              </a:rPr>
              <a:t>потрібний</a:t>
            </a:r>
            <a:endParaRPr lang="ru-RU" sz="1700" dirty="0" smtClean="0">
              <a:latin typeface="Arial" charset="0"/>
              <a:cs typeface="Arial" charset="0"/>
            </a:endParaRPr>
          </a:p>
          <a:p>
            <a:pPr eaLnBrk="1" hangingPunct="1">
              <a:buNone/>
            </a:pPr>
            <a:r>
              <a:rPr lang="ru-RU" sz="1700" dirty="0" smtClean="0">
                <a:latin typeface="Arial" charset="0"/>
                <a:cs typeface="Arial" charset="0"/>
              </a:rPr>
              <a:t>запас </a:t>
            </a:r>
            <a:r>
              <a:rPr lang="ru-RU" sz="1700" dirty="0" err="1" smtClean="0">
                <a:latin typeface="Arial" charset="0"/>
                <a:cs typeface="Arial" charset="0"/>
              </a:rPr>
              <a:t>знань</a:t>
            </a:r>
            <a:r>
              <a:rPr lang="ru-RU" sz="1700" dirty="0" smtClean="0">
                <a:latin typeface="Arial" charset="0"/>
                <a:cs typeface="Arial" charset="0"/>
              </a:rPr>
              <a:t> для </a:t>
            </a:r>
            <a:r>
              <a:rPr lang="ru-RU" sz="1700" dirty="0" err="1" smtClean="0">
                <a:latin typeface="Arial" charset="0"/>
                <a:cs typeface="Arial" charset="0"/>
              </a:rPr>
              <a:t>участі</a:t>
            </a:r>
            <a:r>
              <a:rPr lang="ru-RU" sz="1700" dirty="0" smtClean="0">
                <a:latin typeface="Arial" charset="0"/>
                <a:cs typeface="Arial" charset="0"/>
              </a:rPr>
              <a:t> у </a:t>
            </a:r>
            <a:r>
              <a:rPr lang="ru-RU" sz="1700" dirty="0" err="1" smtClean="0">
                <a:latin typeface="Arial" charset="0"/>
                <a:cs typeface="Arial" charset="0"/>
              </a:rPr>
              <a:t>грі</a:t>
            </a:r>
            <a:r>
              <a:rPr lang="ru-RU" sz="1700" dirty="0" smtClean="0">
                <a:latin typeface="Arial" charset="0"/>
                <a:cs typeface="Arial" charset="0"/>
              </a:rPr>
              <a:t>). </a:t>
            </a:r>
          </a:p>
          <a:p>
            <a:pPr eaLnBrk="1" hangingPunct="1">
              <a:buNone/>
            </a:pPr>
            <a:r>
              <a:rPr lang="ru-RU" sz="1700" dirty="0" smtClean="0">
                <a:latin typeface="Arial" charset="0"/>
                <a:cs typeface="Arial" charset="0"/>
              </a:rPr>
              <a:t>	2.Забезпечення кожного </a:t>
            </a:r>
            <a:r>
              <a:rPr lang="ru-RU" sz="1700" dirty="0" err="1" smtClean="0">
                <a:latin typeface="Arial" charset="0"/>
                <a:cs typeface="Arial" charset="0"/>
              </a:rPr>
              <a:t>учня</a:t>
            </a:r>
            <a:r>
              <a:rPr lang="ru-RU" sz="1700" dirty="0" smtClean="0">
                <a:latin typeface="Arial" charset="0"/>
                <a:cs typeface="Arial" charset="0"/>
              </a:rPr>
              <a:t> </a:t>
            </a:r>
            <a:r>
              <a:rPr lang="ru-RU" sz="1700" dirty="0" err="1" smtClean="0">
                <a:latin typeface="Arial" charset="0"/>
                <a:cs typeface="Arial" charset="0"/>
              </a:rPr>
              <a:t>необхідним</a:t>
            </a:r>
            <a:endParaRPr lang="ru-RU" sz="1700" dirty="0" smtClean="0">
              <a:latin typeface="Arial" charset="0"/>
              <a:cs typeface="Arial" charset="0"/>
            </a:endParaRPr>
          </a:p>
          <a:p>
            <a:pPr eaLnBrk="1" hangingPunct="1">
              <a:buNone/>
            </a:pPr>
            <a:r>
              <a:rPr lang="ru-RU" sz="1700" dirty="0" err="1" smtClean="0">
                <a:latin typeface="Arial" charset="0"/>
                <a:cs typeface="Arial" charset="0"/>
              </a:rPr>
              <a:t>дидактичним</a:t>
            </a:r>
            <a:r>
              <a:rPr lang="ru-RU" sz="1700" dirty="0" smtClean="0">
                <a:latin typeface="Arial" charset="0"/>
                <a:cs typeface="Arial" charset="0"/>
              </a:rPr>
              <a:t> </a:t>
            </a:r>
            <a:r>
              <a:rPr lang="ru-RU" sz="1700" dirty="0" err="1" smtClean="0">
                <a:latin typeface="Arial" charset="0"/>
                <a:cs typeface="Arial" charset="0"/>
              </a:rPr>
              <a:t>матеріалом</a:t>
            </a:r>
            <a:r>
              <a:rPr lang="ru-RU" sz="1700" dirty="0" smtClean="0">
                <a:latin typeface="Arial" charset="0"/>
                <a:cs typeface="Arial" charset="0"/>
              </a:rPr>
              <a:t>.</a:t>
            </a:r>
          </a:p>
          <a:p>
            <a:pPr eaLnBrk="1" hangingPunct="1">
              <a:buNone/>
            </a:pPr>
            <a:r>
              <a:rPr lang="ru-RU" sz="1700" dirty="0" smtClean="0">
                <a:latin typeface="Arial" charset="0"/>
                <a:cs typeface="Arial" charset="0"/>
              </a:rPr>
              <a:t>      3. </a:t>
            </a:r>
            <a:r>
              <a:rPr lang="ru-RU" sz="1700" dirty="0" err="1" smtClean="0">
                <a:latin typeface="Arial" charset="0"/>
                <a:cs typeface="Arial" charset="0"/>
              </a:rPr>
              <a:t>Чітка</a:t>
            </a:r>
            <a:r>
              <a:rPr lang="ru-RU" sz="1700" dirty="0" smtClean="0">
                <a:latin typeface="Arial" charset="0"/>
                <a:cs typeface="Arial" charset="0"/>
              </a:rPr>
              <a:t> постановка </a:t>
            </a:r>
            <a:r>
              <a:rPr lang="ru-RU" sz="1700" dirty="0" err="1" smtClean="0">
                <a:latin typeface="Arial" charset="0"/>
                <a:cs typeface="Arial" charset="0"/>
              </a:rPr>
              <a:t>завдання</a:t>
            </a:r>
            <a:r>
              <a:rPr lang="ru-RU" sz="1700" dirty="0" smtClean="0">
                <a:latin typeface="Arial" charset="0"/>
                <a:cs typeface="Arial" charset="0"/>
              </a:rPr>
              <a:t> </a:t>
            </a:r>
            <a:r>
              <a:rPr lang="ru-RU" sz="1700" dirty="0" err="1" smtClean="0">
                <a:latin typeface="Arial" charset="0"/>
                <a:cs typeface="Arial" charset="0"/>
              </a:rPr>
              <a:t>гри</a:t>
            </a:r>
            <a:r>
              <a:rPr lang="ru-RU" sz="1700" dirty="0" smtClean="0">
                <a:latin typeface="Arial" charset="0"/>
                <a:cs typeface="Arial" charset="0"/>
              </a:rPr>
              <a:t>. </a:t>
            </a:r>
            <a:r>
              <a:rPr lang="ru-RU" sz="1700" dirty="0" err="1" smtClean="0">
                <a:latin typeface="Arial" charset="0"/>
                <a:cs typeface="Arial" charset="0"/>
              </a:rPr>
              <a:t>Пояснення</a:t>
            </a:r>
            <a:r>
              <a:rPr lang="ru-RU" sz="1700" dirty="0" smtClean="0">
                <a:latin typeface="Arial" charset="0"/>
                <a:cs typeface="Arial" charset="0"/>
              </a:rPr>
              <a:t> </a:t>
            </a:r>
            <a:r>
              <a:rPr lang="ru-RU" sz="1700" dirty="0" err="1" smtClean="0">
                <a:latin typeface="Arial" charset="0"/>
                <a:cs typeface="Arial" charset="0"/>
              </a:rPr>
              <a:t>гри</a:t>
            </a:r>
            <a:endParaRPr lang="ru-RU" sz="1700" dirty="0" smtClean="0">
              <a:latin typeface="Arial" charset="0"/>
              <a:cs typeface="Arial" charset="0"/>
            </a:endParaRPr>
          </a:p>
          <a:p>
            <a:pPr eaLnBrk="1" hangingPunct="1">
              <a:buNone/>
            </a:pPr>
            <a:r>
              <a:rPr lang="ru-RU" sz="1700" dirty="0" err="1" smtClean="0">
                <a:latin typeface="Arial" charset="0"/>
                <a:cs typeface="Arial" charset="0"/>
              </a:rPr>
              <a:t>зрозуміле,чітке</a:t>
            </a:r>
            <a:r>
              <a:rPr lang="ru-RU" sz="1700" dirty="0" smtClean="0">
                <a:latin typeface="Arial" charset="0"/>
                <a:cs typeface="Arial" charset="0"/>
              </a:rPr>
              <a:t>.</a:t>
            </a:r>
          </a:p>
          <a:p>
            <a:pPr eaLnBrk="1" hangingPunct="1">
              <a:buNone/>
            </a:pPr>
            <a:r>
              <a:rPr lang="ru-RU" sz="1700" dirty="0" smtClean="0">
                <a:latin typeface="Arial" charset="0"/>
                <a:cs typeface="Arial" charset="0"/>
              </a:rPr>
              <a:t>	4. </a:t>
            </a:r>
            <a:r>
              <a:rPr lang="ru-RU" sz="1700" dirty="0" err="1" smtClean="0">
                <a:latin typeface="Arial" charset="0"/>
                <a:cs typeface="Arial" charset="0"/>
              </a:rPr>
              <a:t>Складну</a:t>
            </a:r>
            <a:r>
              <a:rPr lang="ru-RU" sz="1700" dirty="0" smtClean="0">
                <a:latin typeface="Arial" charset="0"/>
                <a:cs typeface="Arial" charset="0"/>
              </a:rPr>
              <a:t> </a:t>
            </a:r>
            <a:r>
              <a:rPr lang="ru-RU" sz="1700" dirty="0" err="1" smtClean="0">
                <a:latin typeface="Arial" charset="0"/>
                <a:cs typeface="Arial" charset="0"/>
              </a:rPr>
              <a:t>гру</a:t>
            </a:r>
            <a:r>
              <a:rPr lang="ru-RU" sz="1700" dirty="0" smtClean="0">
                <a:latin typeface="Arial" charset="0"/>
                <a:cs typeface="Arial" charset="0"/>
              </a:rPr>
              <a:t> </a:t>
            </a:r>
            <a:r>
              <a:rPr lang="ru-RU" sz="1700" dirty="0" err="1" smtClean="0">
                <a:latin typeface="Arial" charset="0"/>
                <a:cs typeface="Arial" charset="0"/>
              </a:rPr>
              <a:t>слід</a:t>
            </a:r>
            <a:r>
              <a:rPr lang="ru-RU" sz="1700" dirty="0" smtClean="0">
                <a:latin typeface="Arial" charset="0"/>
                <a:cs typeface="Arial" charset="0"/>
              </a:rPr>
              <a:t> </a:t>
            </a:r>
            <a:r>
              <a:rPr lang="ru-RU" sz="1700" dirty="0" err="1" smtClean="0">
                <a:latin typeface="Arial" charset="0"/>
                <a:cs typeface="Arial" charset="0"/>
              </a:rPr>
              <a:t>проводити</a:t>
            </a:r>
            <a:r>
              <a:rPr lang="ru-RU" sz="1700" dirty="0" smtClean="0">
                <a:latin typeface="Arial" charset="0"/>
                <a:cs typeface="Arial" charset="0"/>
              </a:rPr>
              <a:t> </a:t>
            </a:r>
            <a:r>
              <a:rPr lang="ru-RU" sz="1700" dirty="0" err="1" smtClean="0">
                <a:latin typeface="Arial" charset="0"/>
                <a:cs typeface="Arial" charset="0"/>
              </a:rPr>
              <a:t>поетапно</a:t>
            </a:r>
            <a:r>
              <a:rPr lang="ru-RU" sz="1700" dirty="0" smtClean="0">
                <a:latin typeface="Arial" charset="0"/>
                <a:cs typeface="Arial" charset="0"/>
              </a:rPr>
              <a:t>, </a:t>
            </a:r>
            <a:r>
              <a:rPr lang="ru-RU" sz="1700" dirty="0" err="1" smtClean="0">
                <a:latin typeface="Arial" charset="0"/>
                <a:cs typeface="Arial" charset="0"/>
              </a:rPr>
              <a:t>поки</a:t>
            </a:r>
            <a:r>
              <a:rPr lang="ru-RU" sz="1700" dirty="0" smtClean="0">
                <a:latin typeface="Arial" charset="0"/>
                <a:cs typeface="Arial" charset="0"/>
              </a:rPr>
              <a:t> </a:t>
            </a:r>
            <a:r>
              <a:rPr lang="ru-RU" sz="1700" dirty="0" err="1" smtClean="0">
                <a:latin typeface="Arial" charset="0"/>
                <a:cs typeface="Arial" charset="0"/>
              </a:rPr>
              <a:t>учні</a:t>
            </a:r>
            <a:r>
              <a:rPr lang="ru-RU" sz="1700" dirty="0" smtClean="0">
                <a:latin typeface="Arial" charset="0"/>
                <a:cs typeface="Arial" charset="0"/>
              </a:rPr>
              <a:t> не</a:t>
            </a:r>
          </a:p>
          <a:p>
            <a:pPr eaLnBrk="1" hangingPunct="1">
              <a:buNone/>
            </a:pPr>
            <a:r>
              <a:rPr lang="ru-RU" sz="1700" dirty="0" err="1" smtClean="0">
                <a:latin typeface="Arial" charset="0"/>
                <a:cs typeface="Arial" charset="0"/>
              </a:rPr>
              <a:t>засвоять</a:t>
            </a:r>
            <a:r>
              <a:rPr lang="ru-RU" sz="1700" dirty="0" smtClean="0">
                <a:latin typeface="Arial" charset="0"/>
                <a:cs typeface="Arial" charset="0"/>
              </a:rPr>
              <a:t> </a:t>
            </a:r>
            <a:r>
              <a:rPr lang="ru-RU" sz="1700" dirty="0" err="1" smtClean="0">
                <a:latin typeface="Arial" charset="0"/>
                <a:cs typeface="Arial" charset="0"/>
              </a:rPr>
              <a:t>окремих</a:t>
            </a:r>
            <a:r>
              <a:rPr lang="ru-RU" sz="1700" dirty="0" smtClean="0">
                <a:latin typeface="Arial" charset="0"/>
                <a:cs typeface="Arial" charset="0"/>
              </a:rPr>
              <a:t> </a:t>
            </a:r>
            <a:r>
              <a:rPr lang="ru-RU" sz="1700" dirty="0" err="1" smtClean="0">
                <a:latin typeface="Arial" charset="0"/>
                <a:cs typeface="Arial" charset="0"/>
              </a:rPr>
              <a:t>дій</a:t>
            </a:r>
            <a:r>
              <a:rPr lang="ru-RU" sz="1700" dirty="0" smtClean="0">
                <a:latin typeface="Arial" charset="0"/>
                <a:cs typeface="Arial" charset="0"/>
              </a:rPr>
              <a:t>, а </a:t>
            </a:r>
            <a:r>
              <a:rPr lang="ru-RU" sz="1700" dirty="0" err="1" smtClean="0">
                <a:latin typeface="Arial" charset="0"/>
                <a:cs typeface="Arial" charset="0"/>
              </a:rPr>
              <a:t>далі</a:t>
            </a:r>
            <a:r>
              <a:rPr lang="ru-RU" sz="1700" dirty="0" smtClean="0">
                <a:latin typeface="Arial" charset="0"/>
                <a:cs typeface="Arial" charset="0"/>
              </a:rPr>
              <a:t> </a:t>
            </a:r>
            <a:r>
              <a:rPr lang="ru-RU" sz="1700" dirty="0" err="1" smtClean="0">
                <a:latin typeface="Arial" charset="0"/>
                <a:cs typeface="Arial" charset="0"/>
              </a:rPr>
              <a:t>можна</a:t>
            </a:r>
            <a:r>
              <a:rPr lang="ru-RU" sz="1700" dirty="0" smtClean="0">
                <a:latin typeface="Arial" charset="0"/>
                <a:cs typeface="Arial" charset="0"/>
              </a:rPr>
              <a:t> </a:t>
            </a:r>
            <a:r>
              <a:rPr lang="ru-RU" sz="1700" dirty="0" err="1" smtClean="0">
                <a:latin typeface="Arial" charset="0"/>
                <a:cs typeface="Arial" charset="0"/>
              </a:rPr>
              <a:t>пропонувати</a:t>
            </a:r>
            <a:r>
              <a:rPr lang="ru-RU" sz="1700" dirty="0" smtClean="0">
                <a:latin typeface="Arial" charset="0"/>
                <a:cs typeface="Arial" charset="0"/>
              </a:rPr>
              <a:t> всю </a:t>
            </a:r>
            <a:r>
              <a:rPr lang="ru-RU" sz="1700" dirty="0" err="1" smtClean="0">
                <a:latin typeface="Arial" charset="0"/>
                <a:cs typeface="Arial" charset="0"/>
              </a:rPr>
              <a:t>гру</a:t>
            </a:r>
            <a:endParaRPr lang="ru-RU" sz="1700" dirty="0" smtClean="0">
              <a:latin typeface="Arial" charset="0"/>
              <a:cs typeface="Arial" charset="0"/>
            </a:endParaRPr>
          </a:p>
          <a:p>
            <a:pPr eaLnBrk="1" hangingPunct="1">
              <a:buNone/>
            </a:pPr>
            <a:r>
              <a:rPr lang="ru-RU" sz="1700" dirty="0" err="1" smtClean="0">
                <a:latin typeface="Arial" charset="0"/>
                <a:cs typeface="Arial" charset="0"/>
              </a:rPr>
              <a:t>і</a:t>
            </a:r>
            <a:r>
              <a:rPr lang="ru-RU" sz="1700" dirty="0" smtClean="0">
                <a:latin typeface="Arial" charset="0"/>
                <a:cs typeface="Arial" charset="0"/>
              </a:rPr>
              <a:t> </a:t>
            </a:r>
            <a:r>
              <a:rPr lang="ru-RU" sz="1700" dirty="0" err="1" smtClean="0">
                <a:latin typeface="Arial" charset="0"/>
                <a:cs typeface="Arial" charset="0"/>
              </a:rPr>
              <a:t>різні</a:t>
            </a:r>
            <a:r>
              <a:rPr lang="ru-RU" sz="1700" dirty="0" smtClean="0">
                <a:latin typeface="Arial" charset="0"/>
                <a:cs typeface="Arial" charset="0"/>
              </a:rPr>
              <a:t> </a:t>
            </a:r>
            <a:r>
              <a:rPr lang="ru-RU" sz="1700" dirty="0" err="1" smtClean="0">
                <a:latin typeface="Arial" charset="0"/>
                <a:cs typeface="Arial" charset="0"/>
              </a:rPr>
              <a:t>її</a:t>
            </a:r>
            <a:r>
              <a:rPr lang="ru-RU" sz="1700" dirty="0" smtClean="0">
                <a:latin typeface="Arial" charset="0"/>
                <a:cs typeface="Arial" charset="0"/>
              </a:rPr>
              <a:t> </a:t>
            </a:r>
            <a:r>
              <a:rPr lang="ru-RU" sz="1700" dirty="0" err="1" smtClean="0">
                <a:latin typeface="Arial" charset="0"/>
                <a:cs typeface="Arial" charset="0"/>
              </a:rPr>
              <a:t>варіанти</a:t>
            </a:r>
            <a:r>
              <a:rPr lang="ru-RU" sz="1700" dirty="0" smtClean="0">
                <a:latin typeface="Arial" charset="0"/>
                <a:cs typeface="Arial" charset="0"/>
              </a:rPr>
              <a:t>.</a:t>
            </a:r>
          </a:p>
          <a:p>
            <a:pPr eaLnBrk="1" hangingPunct="1">
              <a:buNone/>
            </a:pPr>
            <a:r>
              <a:rPr lang="ru-RU" sz="1700" dirty="0" smtClean="0">
                <a:latin typeface="Arial" charset="0"/>
                <a:cs typeface="Arial" charset="0"/>
              </a:rPr>
              <a:t>	5. </a:t>
            </a:r>
            <a:r>
              <a:rPr lang="ru-RU" sz="1700" dirty="0" err="1" smtClean="0">
                <a:latin typeface="Arial" charset="0"/>
                <a:cs typeface="Arial" charset="0"/>
              </a:rPr>
              <a:t>Дії</a:t>
            </a:r>
            <a:r>
              <a:rPr lang="ru-RU" sz="1700" dirty="0" smtClean="0">
                <a:latin typeface="Arial" charset="0"/>
                <a:cs typeface="Arial" charset="0"/>
              </a:rPr>
              <a:t> </a:t>
            </a:r>
            <a:r>
              <a:rPr lang="ru-RU" sz="1700" dirty="0" err="1" smtClean="0">
                <a:latin typeface="Arial" charset="0"/>
                <a:cs typeface="Arial" charset="0"/>
              </a:rPr>
              <a:t>учнів</a:t>
            </a:r>
            <a:r>
              <a:rPr lang="ru-RU" sz="1700" dirty="0" smtClean="0">
                <a:latin typeface="Arial" charset="0"/>
                <a:cs typeface="Arial" charset="0"/>
              </a:rPr>
              <a:t> </a:t>
            </a:r>
            <a:r>
              <a:rPr lang="ru-RU" sz="1700" dirty="0" err="1" smtClean="0">
                <a:latin typeface="Arial" charset="0"/>
                <a:cs typeface="Arial" charset="0"/>
              </a:rPr>
              <a:t>слід</a:t>
            </a:r>
            <a:r>
              <a:rPr lang="ru-RU" sz="1700" dirty="0" smtClean="0">
                <a:latin typeface="Arial" charset="0"/>
                <a:cs typeface="Arial" charset="0"/>
              </a:rPr>
              <a:t> </a:t>
            </a:r>
            <a:r>
              <a:rPr lang="ru-RU" sz="1700" dirty="0" err="1" smtClean="0">
                <a:latin typeface="Arial" charset="0"/>
                <a:cs typeface="Arial" charset="0"/>
              </a:rPr>
              <a:t>контролювати</a:t>
            </a:r>
            <a:r>
              <a:rPr lang="ru-RU" sz="1700" dirty="0" smtClean="0">
                <a:latin typeface="Arial" charset="0"/>
                <a:cs typeface="Arial" charset="0"/>
              </a:rPr>
              <a:t>, </a:t>
            </a:r>
            <a:r>
              <a:rPr lang="ru-RU" sz="1700" dirty="0" err="1" smtClean="0">
                <a:latin typeface="Arial" charset="0"/>
                <a:cs typeface="Arial" charset="0"/>
              </a:rPr>
              <a:t>своєчасно</a:t>
            </a:r>
            <a:endParaRPr lang="ru-RU" sz="1700" dirty="0" smtClean="0">
              <a:latin typeface="Arial" charset="0"/>
              <a:cs typeface="Arial" charset="0"/>
            </a:endParaRPr>
          </a:p>
          <a:p>
            <a:pPr eaLnBrk="1" hangingPunct="1">
              <a:buNone/>
            </a:pPr>
            <a:r>
              <a:rPr lang="ru-RU" sz="1700" dirty="0" err="1" smtClean="0">
                <a:latin typeface="Arial" charset="0"/>
                <a:cs typeface="Arial" charset="0"/>
              </a:rPr>
              <a:t>виправляти,спрямовувати</a:t>
            </a:r>
            <a:r>
              <a:rPr lang="ru-RU" sz="1700" dirty="0" smtClean="0">
                <a:latin typeface="Arial" charset="0"/>
                <a:cs typeface="Arial" charset="0"/>
              </a:rPr>
              <a:t>, </a:t>
            </a:r>
            <a:r>
              <a:rPr lang="ru-RU" sz="1700" dirty="0" err="1" smtClean="0">
                <a:latin typeface="Arial" charset="0"/>
                <a:cs typeface="Arial" charset="0"/>
              </a:rPr>
              <a:t>оцінювати</a:t>
            </a:r>
            <a:r>
              <a:rPr lang="ru-RU" sz="1700" dirty="0" smtClean="0">
                <a:latin typeface="Arial" charset="0"/>
                <a:cs typeface="Arial" charset="0"/>
              </a:rPr>
              <a:t>.</a:t>
            </a:r>
          </a:p>
          <a:p>
            <a:pPr eaLnBrk="1" hangingPunct="1">
              <a:buNone/>
            </a:pPr>
            <a:r>
              <a:rPr lang="ru-RU" sz="1700" dirty="0" smtClean="0">
                <a:latin typeface="Arial" charset="0"/>
                <a:cs typeface="Arial" charset="0"/>
              </a:rPr>
              <a:t>	6. Не </a:t>
            </a:r>
            <a:r>
              <a:rPr lang="ru-RU" sz="1700" dirty="0" err="1" smtClean="0">
                <a:latin typeface="Arial" charset="0"/>
                <a:cs typeface="Arial" charset="0"/>
              </a:rPr>
              <a:t>можна</a:t>
            </a:r>
            <a:r>
              <a:rPr lang="ru-RU" sz="1700" dirty="0" smtClean="0">
                <a:latin typeface="Arial" charset="0"/>
                <a:cs typeface="Arial" charset="0"/>
              </a:rPr>
              <a:t> </a:t>
            </a:r>
            <a:r>
              <a:rPr lang="ru-RU" sz="1700" dirty="0" err="1" smtClean="0">
                <a:latin typeface="Arial" charset="0"/>
                <a:cs typeface="Arial" charset="0"/>
              </a:rPr>
              <a:t>допускати</a:t>
            </a:r>
            <a:r>
              <a:rPr lang="ru-RU" sz="1700" dirty="0" smtClean="0">
                <a:latin typeface="Arial" charset="0"/>
                <a:cs typeface="Arial" charset="0"/>
              </a:rPr>
              <a:t> </a:t>
            </a:r>
            <a:r>
              <a:rPr lang="ru-RU" sz="1700" dirty="0" err="1" smtClean="0">
                <a:latin typeface="Arial" charset="0"/>
                <a:cs typeface="Arial" charset="0"/>
              </a:rPr>
              <a:t>приниження</a:t>
            </a:r>
            <a:r>
              <a:rPr lang="ru-RU" sz="1700" dirty="0" smtClean="0">
                <a:latin typeface="Arial" charset="0"/>
                <a:cs typeface="Arial" charset="0"/>
              </a:rPr>
              <a:t> </a:t>
            </a:r>
            <a:r>
              <a:rPr lang="ru-RU" sz="1700" dirty="0" err="1" smtClean="0">
                <a:latin typeface="Arial" charset="0"/>
                <a:cs typeface="Arial" charset="0"/>
              </a:rPr>
              <a:t>гідності</a:t>
            </a:r>
            <a:r>
              <a:rPr lang="ru-RU" sz="1700" dirty="0" smtClean="0">
                <a:latin typeface="Arial" charset="0"/>
                <a:cs typeface="Arial" charset="0"/>
              </a:rPr>
              <a:t> </a:t>
            </a:r>
            <a:r>
              <a:rPr lang="ru-RU" sz="1700" dirty="0" err="1" smtClean="0">
                <a:latin typeface="Arial" charset="0"/>
                <a:cs typeface="Arial" charset="0"/>
              </a:rPr>
              <a:t>дитини</a:t>
            </a:r>
            <a:endParaRPr lang="ru-RU" sz="1700" dirty="0" smtClean="0">
              <a:latin typeface="Arial" charset="0"/>
              <a:cs typeface="Arial" charset="0"/>
            </a:endParaRPr>
          </a:p>
          <a:p>
            <a:pPr eaLnBrk="1" hangingPunct="1">
              <a:buNone/>
            </a:pPr>
            <a:r>
              <a:rPr lang="ru-RU" sz="1700" dirty="0" smtClean="0">
                <a:latin typeface="Arial" charset="0"/>
                <a:cs typeface="Arial" charset="0"/>
              </a:rPr>
              <a:t>(</a:t>
            </a:r>
            <a:r>
              <a:rPr lang="ru-RU" sz="1700" dirty="0" err="1" smtClean="0">
                <a:latin typeface="Arial" charset="0"/>
                <a:cs typeface="Arial" charset="0"/>
              </a:rPr>
              <a:t>образливі</a:t>
            </a:r>
            <a:r>
              <a:rPr lang="ru-RU" sz="1700" dirty="0" smtClean="0">
                <a:latin typeface="Arial" charset="0"/>
                <a:cs typeface="Arial" charset="0"/>
              </a:rPr>
              <a:t> </a:t>
            </a:r>
            <a:r>
              <a:rPr lang="ru-RU" sz="1700" dirty="0" err="1" smtClean="0">
                <a:latin typeface="Arial" charset="0"/>
                <a:cs typeface="Arial" charset="0"/>
              </a:rPr>
              <a:t>порівняння</a:t>
            </a:r>
            <a:r>
              <a:rPr lang="ru-RU" sz="1700" dirty="0" smtClean="0">
                <a:latin typeface="Arial" charset="0"/>
                <a:cs typeface="Arial" charset="0"/>
              </a:rPr>
              <a:t>, </a:t>
            </a:r>
            <a:r>
              <a:rPr lang="ru-RU" sz="1700" dirty="0" err="1" smtClean="0">
                <a:latin typeface="Arial" charset="0"/>
                <a:cs typeface="Arial" charset="0"/>
              </a:rPr>
              <a:t>оцінка</a:t>
            </a:r>
            <a:r>
              <a:rPr lang="ru-RU" sz="1700" dirty="0" smtClean="0">
                <a:latin typeface="Arial" charset="0"/>
                <a:cs typeface="Arial" charset="0"/>
              </a:rPr>
              <a:t> за </a:t>
            </a:r>
            <a:r>
              <a:rPr lang="ru-RU" sz="1700" dirty="0" err="1" smtClean="0">
                <a:latin typeface="Arial" charset="0"/>
                <a:cs typeface="Arial" charset="0"/>
              </a:rPr>
              <a:t>поразку</a:t>
            </a:r>
            <a:r>
              <a:rPr lang="ru-RU" sz="1700" dirty="0" smtClean="0">
                <a:latin typeface="Arial" charset="0"/>
                <a:cs typeface="Arial" charset="0"/>
              </a:rPr>
              <a:t> в </a:t>
            </a:r>
            <a:r>
              <a:rPr lang="ru-RU" sz="1700" dirty="0" err="1" smtClean="0">
                <a:latin typeface="Arial" charset="0"/>
                <a:cs typeface="Arial" charset="0"/>
              </a:rPr>
              <a:t>грі</a:t>
            </a:r>
            <a:r>
              <a:rPr lang="ru-RU" sz="1700" dirty="0" smtClean="0">
                <a:latin typeface="Arial" charset="0"/>
                <a:cs typeface="Arial" charset="0"/>
              </a:rPr>
              <a:t>,</a:t>
            </a:r>
          </a:p>
          <a:p>
            <a:pPr eaLnBrk="1" hangingPunct="1">
              <a:buNone/>
            </a:pPr>
            <a:r>
              <a:rPr lang="ru-RU" sz="1700" dirty="0" err="1" smtClean="0">
                <a:latin typeface="Arial" charset="0"/>
                <a:cs typeface="Arial" charset="0"/>
              </a:rPr>
              <a:t>глузування</a:t>
            </a:r>
            <a:r>
              <a:rPr lang="ru-RU" sz="1700" dirty="0" smtClean="0">
                <a:latin typeface="Arial" charset="0"/>
                <a:cs typeface="Arial" charset="0"/>
              </a:rPr>
              <a:t> </a:t>
            </a:r>
            <a:r>
              <a:rPr lang="ru-RU" sz="1700" dirty="0" err="1" smtClean="0">
                <a:latin typeface="Arial" charset="0"/>
                <a:cs typeface="Arial" charset="0"/>
              </a:rPr>
              <a:t>тощо</a:t>
            </a:r>
            <a:r>
              <a:rPr lang="ru-RU" sz="1700" dirty="0" smtClean="0">
                <a:latin typeface="Arial" charset="0"/>
                <a:cs typeface="Arial" charset="0"/>
              </a:rPr>
              <a:t>).</a:t>
            </a:r>
          </a:p>
        </p:txBody>
      </p:sp>
      <p:pic>
        <p:nvPicPr>
          <p:cNvPr id="4" name="Рисунок 3" descr="Зображення41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40767"/>
            <a:ext cx="2987824" cy="3983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683568" y="404664"/>
            <a:ext cx="77768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ln w="6350">
                  <a:noFill/>
                </a:ln>
                <a:solidFill>
                  <a:srgbClr val="0000FF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Georgia"/>
              </a:rPr>
              <a:t>Вимоги</a:t>
            </a:r>
            <a:r>
              <a:rPr lang="ru-RU" sz="2800" b="1" dirty="0" smtClean="0">
                <a:ln w="6350">
                  <a:noFill/>
                </a:ln>
                <a:solidFill>
                  <a:srgbClr val="0000FF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Georgia"/>
              </a:rPr>
              <a:t> до </a:t>
            </a:r>
            <a:r>
              <a:rPr lang="ru-RU" sz="2800" b="1" dirty="0" err="1" smtClean="0">
                <a:ln w="6350">
                  <a:noFill/>
                </a:ln>
                <a:solidFill>
                  <a:srgbClr val="0000FF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Georgia"/>
              </a:rPr>
              <a:t>ігрової</a:t>
            </a:r>
            <a:r>
              <a:rPr lang="ru-RU" sz="2800" b="1" dirty="0" smtClean="0">
                <a:ln w="6350">
                  <a:noFill/>
                </a:ln>
                <a:solidFill>
                  <a:srgbClr val="0000FF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Georgia"/>
              </a:rPr>
              <a:t> </a:t>
            </a:r>
            <a:r>
              <a:rPr lang="ru-RU" sz="2800" b="1" dirty="0" err="1" smtClean="0">
                <a:ln w="6350">
                  <a:noFill/>
                </a:ln>
                <a:solidFill>
                  <a:srgbClr val="0000FF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Georgia"/>
              </a:rPr>
              <a:t>діяльності</a:t>
            </a:r>
            <a:r>
              <a:rPr lang="ru-RU" sz="2800" b="1" dirty="0" smtClean="0">
                <a:ln w="6350">
                  <a:noFill/>
                </a:ln>
                <a:solidFill>
                  <a:srgbClr val="0000FF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Georgia"/>
              </a:rPr>
              <a:t> </a:t>
            </a:r>
            <a:r>
              <a:rPr lang="ru-RU" sz="2800" b="1" dirty="0" err="1" smtClean="0">
                <a:ln w="6350">
                  <a:noFill/>
                </a:ln>
                <a:solidFill>
                  <a:srgbClr val="0000FF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Georgia"/>
              </a:rPr>
              <a:t>учнів</a:t>
            </a:r>
            <a:r>
              <a:rPr lang="ru-RU" sz="2800" b="1" dirty="0" smtClean="0">
                <a:ln w="6350">
                  <a:noFill/>
                </a:ln>
                <a:solidFill>
                  <a:srgbClr val="0000FF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Georgia"/>
              </a:rPr>
              <a:t> на уроках.</a:t>
            </a: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611560" y="260648"/>
            <a:ext cx="7848872" cy="3573016"/>
          </a:xfrm>
        </p:spPr>
        <p:txBody>
          <a:bodyPr/>
          <a:lstStyle/>
          <a:p>
            <a:pPr>
              <a:buNone/>
            </a:pPr>
            <a:endParaRPr lang="ru-RU" sz="1400" b="1" dirty="0" smtClean="0">
              <a:solidFill>
                <a:schemeClr val="accent6">
                  <a:lumMod val="75000"/>
                </a:schemeClr>
              </a:solidFill>
              <a:effectLst/>
            </a:endParaRPr>
          </a:p>
          <a:p>
            <a:pPr eaLnBrk="1" hangingPunct="1">
              <a:buNone/>
            </a:pPr>
            <a:r>
              <a:rPr lang="ru-RU" sz="1400" dirty="0" smtClean="0">
                <a:latin typeface="Arial" charset="0"/>
                <a:cs typeface="Arial" charset="0"/>
              </a:rPr>
              <a:t>		</a:t>
            </a:r>
            <a:r>
              <a:rPr lang="ru-RU" sz="1800" dirty="0" err="1" smtClean="0">
                <a:latin typeface="Arial" charset="0"/>
                <a:cs typeface="Arial" charset="0"/>
              </a:rPr>
              <a:t>Гра</a:t>
            </a:r>
            <a:r>
              <a:rPr lang="ru-RU" sz="1800" dirty="0" smtClean="0">
                <a:latin typeface="Arial" charset="0"/>
                <a:cs typeface="Arial" charset="0"/>
              </a:rPr>
              <a:t> </a:t>
            </a:r>
            <a:r>
              <a:rPr lang="ru-RU" sz="1800" dirty="0" err="1" smtClean="0">
                <a:latin typeface="Arial" charset="0"/>
                <a:cs typeface="Arial" charset="0"/>
              </a:rPr>
              <a:t>дарує</a:t>
            </a:r>
            <a:r>
              <a:rPr lang="ru-RU" sz="1800" dirty="0" smtClean="0">
                <a:latin typeface="Arial" charset="0"/>
                <a:cs typeface="Arial" charset="0"/>
              </a:rPr>
              <a:t> </a:t>
            </a:r>
            <a:r>
              <a:rPr lang="ru-RU" sz="1800" dirty="0" err="1" smtClean="0">
                <a:latin typeface="Arial" charset="0"/>
                <a:cs typeface="Arial" charset="0"/>
              </a:rPr>
              <a:t>щохвилинну</a:t>
            </a:r>
            <a:r>
              <a:rPr lang="ru-RU" sz="1800" dirty="0" smtClean="0">
                <a:latin typeface="Arial" charset="0"/>
                <a:cs typeface="Arial" charset="0"/>
              </a:rPr>
              <a:t> </a:t>
            </a:r>
            <a:r>
              <a:rPr lang="ru-RU" sz="1800" dirty="0" err="1" smtClean="0">
                <a:latin typeface="Arial" charset="0"/>
                <a:cs typeface="Arial" charset="0"/>
              </a:rPr>
              <a:t>радість</a:t>
            </a:r>
            <a:r>
              <a:rPr lang="ru-RU" sz="1800" dirty="0" smtClean="0">
                <a:latin typeface="Arial" charset="0"/>
                <a:cs typeface="Arial" charset="0"/>
              </a:rPr>
              <a:t>, </a:t>
            </a:r>
            <a:r>
              <a:rPr lang="ru-RU" sz="1800" dirty="0" err="1" smtClean="0">
                <a:latin typeface="Arial" charset="0"/>
                <a:cs typeface="Arial" charset="0"/>
              </a:rPr>
              <a:t>задоволення</a:t>
            </a:r>
            <a:r>
              <a:rPr lang="ru-RU" sz="1800" dirty="0" smtClean="0">
                <a:latin typeface="Arial" charset="0"/>
                <a:cs typeface="Arial" charset="0"/>
              </a:rPr>
              <a:t> </a:t>
            </a:r>
            <a:r>
              <a:rPr lang="ru-RU" sz="1800" dirty="0" err="1" smtClean="0">
                <a:latin typeface="Arial" charset="0"/>
                <a:cs typeface="Arial" charset="0"/>
              </a:rPr>
              <a:t>актуальні</a:t>
            </a:r>
            <a:endParaRPr lang="ru-RU" sz="1800" dirty="0" smtClean="0">
              <a:latin typeface="Arial" charset="0"/>
              <a:cs typeface="Arial" charset="0"/>
            </a:endParaRPr>
          </a:p>
          <a:p>
            <a:pPr eaLnBrk="1" hangingPunct="1">
              <a:buNone/>
            </a:pPr>
            <a:r>
              <a:rPr lang="ru-RU" sz="1800" dirty="0" err="1" smtClean="0">
                <a:latin typeface="Arial" charset="0"/>
                <a:cs typeface="Arial" charset="0"/>
              </a:rPr>
              <a:t>невідкладні</a:t>
            </a:r>
            <a:r>
              <a:rPr lang="ru-RU" sz="1800" dirty="0" smtClean="0">
                <a:latin typeface="Arial" charset="0"/>
                <a:cs typeface="Arial" charset="0"/>
              </a:rPr>
              <a:t> потреби, а </a:t>
            </a:r>
            <a:r>
              <a:rPr lang="ru-RU" sz="1800" dirty="0" err="1" smtClean="0">
                <a:latin typeface="Arial" charset="0"/>
                <a:cs typeface="Arial" charset="0"/>
              </a:rPr>
              <a:t>ще</a:t>
            </a:r>
            <a:r>
              <a:rPr lang="ru-RU" sz="1800" dirty="0" smtClean="0">
                <a:latin typeface="Arial" charset="0"/>
                <a:cs typeface="Arial" charset="0"/>
              </a:rPr>
              <a:t> – </a:t>
            </a:r>
            <a:r>
              <a:rPr lang="ru-RU" sz="1800" dirty="0" err="1" smtClean="0">
                <a:latin typeface="Arial" charset="0"/>
                <a:cs typeface="Arial" charset="0"/>
              </a:rPr>
              <a:t>спрямована</a:t>
            </a:r>
            <a:r>
              <a:rPr lang="ru-RU" sz="1800" dirty="0" smtClean="0">
                <a:latin typeface="Arial" charset="0"/>
                <a:cs typeface="Arial" charset="0"/>
              </a:rPr>
              <a:t> в </a:t>
            </a:r>
            <a:r>
              <a:rPr lang="ru-RU" sz="1800" dirty="0" err="1" smtClean="0">
                <a:latin typeface="Arial" charset="0"/>
                <a:cs typeface="Arial" charset="0"/>
              </a:rPr>
              <a:t>майбутнє</a:t>
            </a:r>
            <a:r>
              <a:rPr lang="ru-RU" sz="1800" dirty="0" smtClean="0">
                <a:latin typeface="Arial" charset="0"/>
                <a:cs typeface="Arial" charset="0"/>
              </a:rPr>
              <a:t>, </a:t>
            </a:r>
            <a:r>
              <a:rPr lang="ru-RU" sz="1800" dirty="0" err="1" smtClean="0">
                <a:latin typeface="Arial" charset="0"/>
                <a:cs typeface="Arial" charset="0"/>
              </a:rPr>
              <a:t>бо</a:t>
            </a:r>
            <a:r>
              <a:rPr lang="ru-RU" sz="1800" dirty="0" smtClean="0">
                <a:latin typeface="Arial" charset="0"/>
                <a:cs typeface="Arial" charset="0"/>
              </a:rPr>
              <a:t> </a:t>
            </a:r>
            <a:r>
              <a:rPr lang="ru-RU" sz="1800" dirty="0" err="1" smtClean="0">
                <a:latin typeface="Arial" charset="0"/>
                <a:cs typeface="Arial" charset="0"/>
              </a:rPr>
              <a:t>під</a:t>
            </a:r>
            <a:r>
              <a:rPr lang="ru-RU" sz="1800" dirty="0" smtClean="0">
                <a:latin typeface="Arial" charset="0"/>
                <a:cs typeface="Arial" charset="0"/>
              </a:rPr>
              <a:t> час </a:t>
            </a:r>
            <a:r>
              <a:rPr lang="ru-RU" sz="1800" dirty="0" err="1" smtClean="0">
                <a:latin typeface="Arial" charset="0"/>
                <a:cs typeface="Arial" charset="0"/>
              </a:rPr>
              <a:t>гри</a:t>
            </a:r>
            <a:r>
              <a:rPr lang="ru-RU" sz="1800" dirty="0" smtClean="0">
                <a:latin typeface="Arial" charset="0"/>
                <a:cs typeface="Arial" charset="0"/>
              </a:rPr>
              <a:t> у</a:t>
            </a:r>
          </a:p>
          <a:p>
            <a:pPr eaLnBrk="1" hangingPunct="1">
              <a:buNone/>
            </a:pPr>
            <a:r>
              <a:rPr lang="ru-RU" sz="1800" dirty="0" err="1" smtClean="0">
                <a:latin typeface="Arial" charset="0"/>
                <a:cs typeface="Arial" charset="0"/>
              </a:rPr>
              <a:t>дітей</a:t>
            </a:r>
            <a:r>
              <a:rPr lang="ru-RU" sz="1800" dirty="0" smtClean="0">
                <a:latin typeface="Arial" charset="0"/>
                <a:cs typeface="Arial" charset="0"/>
              </a:rPr>
              <a:t> </a:t>
            </a:r>
            <a:r>
              <a:rPr lang="ru-RU" sz="1800" dirty="0" err="1" smtClean="0">
                <a:latin typeface="Arial" charset="0"/>
                <a:cs typeface="Arial" charset="0"/>
              </a:rPr>
              <a:t>формуються</a:t>
            </a:r>
            <a:r>
              <a:rPr lang="ru-RU" sz="1800" dirty="0" smtClean="0">
                <a:latin typeface="Arial" charset="0"/>
                <a:cs typeface="Arial" charset="0"/>
              </a:rPr>
              <a:t> </a:t>
            </a:r>
            <a:r>
              <a:rPr lang="ru-RU" sz="1800" dirty="0" err="1" smtClean="0">
                <a:latin typeface="Arial" charset="0"/>
                <a:cs typeface="Arial" charset="0"/>
              </a:rPr>
              <a:t>й</a:t>
            </a:r>
            <a:r>
              <a:rPr lang="ru-RU" sz="1800" dirty="0" smtClean="0">
                <a:latin typeface="Arial" charset="0"/>
                <a:cs typeface="Arial" charset="0"/>
              </a:rPr>
              <a:t> </a:t>
            </a:r>
            <a:r>
              <a:rPr lang="ru-RU" sz="1800" dirty="0" err="1" smtClean="0">
                <a:latin typeface="Arial" charset="0"/>
                <a:cs typeface="Arial" charset="0"/>
              </a:rPr>
              <a:t>закріплюються</a:t>
            </a:r>
            <a:r>
              <a:rPr lang="ru-RU" sz="1800" dirty="0" smtClean="0">
                <a:latin typeface="Arial" charset="0"/>
                <a:cs typeface="Arial" charset="0"/>
              </a:rPr>
              <a:t> </a:t>
            </a:r>
            <a:r>
              <a:rPr lang="ru-RU" sz="1800" dirty="0" err="1" smtClean="0">
                <a:latin typeface="Arial" charset="0"/>
                <a:cs typeface="Arial" charset="0"/>
              </a:rPr>
              <a:t>властивості</a:t>
            </a:r>
            <a:r>
              <a:rPr lang="ru-RU" sz="1800" dirty="0" smtClean="0">
                <a:latin typeface="Arial" charset="0"/>
                <a:cs typeface="Arial" charset="0"/>
              </a:rPr>
              <a:t>, </a:t>
            </a:r>
            <a:r>
              <a:rPr lang="ru-RU" sz="1800" dirty="0" err="1" smtClean="0">
                <a:latin typeface="Arial" charset="0"/>
                <a:cs typeface="Arial" charset="0"/>
              </a:rPr>
              <a:t>вміння</a:t>
            </a:r>
            <a:r>
              <a:rPr lang="ru-RU" sz="1800" dirty="0" smtClean="0">
                <a:latin typeface="Arial" charset="0"/>
                <a:cs typeface="Arial" charset="0"/>
              </a:rPr>
              <a:t>, </a:t>
            </a:r>
            <a:r>
              <a:rPr lang="ru-RU" sz="1800" dirty="0" err="1" smtClean="0">
                <a:latin typeface="Arial" charset="0"/>
                <a:cs typeface="Arial" charset="0"/>
              </a:rPr>
              <a:t>здібності</a:t>
            </a:r>
            <a:r>
              <a:rPr lang="ru-RU" sz="1800" dirty="0" smtClean="0">
                <a:latin typeface="Arial" charset="0"/>
                <a:cs typeface="Arial" charset="0"/>
              </a:rPr>
              <a:t>,</a:t>
            </a:r>
          </a:p>
          <a:p>
            <a:pPr eaLnBrk="1" hangingPunct="1">
              <a:buNone/>
            </a:pPr>
            <a:r>
              <a:rPr lang="ru-RU" sz="1800" dirty="0" err="1" smtClean="0">
                <a:latin typeface="Arial" charset="0"/>
                <a:cs typeface="Arial" charset="0"/>
              </a:rPr>
              <a:t>необхідні</a:t>
            </a:r>
            <a:r>
              <a:rPr lang="ru-RU" sz="1800" dirty="0" smtClean="0">
                <a:latin typeface="Arial" charset="0"/>
                <a:cs typeface="Arial" charset="0"/>
              </a:rPr>
              <a:t> </a:t>
            </a:r>
            <a:r>
              <a:rPr lang="ru-RU" sz="1800" dirty="0" err="1" smtClean="0">
                <a:latin typeface="Arial" charset="0"/>
                <a:cs typeface="Arial" charset="0"/>
              </a:rPr>
              <a:t>їм</a:t>
            </a:r>
            <a:r>
              <a:rPr lang="ru-RU" sz="1800" dirty="0" smtClean="0">
                <a:latin typeface="Arial" charset="0"/>
                <a:cs typeface="Arial" charset="0"/>
              </a:rPr>
              <a:t> для </a:t>
            </a:r>
            <a:r>
              <a:rPr lang="ru-RU" sz="1800" dirty="0" err="1" smtClean="0">
                <a:latin typeface="Arial" charset="0"/>
                <a:cs typeface="Arial" charset="0"/>
              </a:rPr>
              <a:t>виконання</a:t>
            </a:r>
            <a:r>
              <a:rPr lang="ru-RU" sz="1800" dirty="0" smtClean="0">
                <a:latin typeface="Arial" charset="0"/>
                <a:cs typeface="Arial" charset="0"/>
              </a:rPr>
              <a:t> </a:t>
            </a:r>
            <a:r>
              <a:rPr lang="ru-RU" sz="1800" dirty="0" err="1" smtClean="0">
                <a:latin typeface="Arial" charset="0"/>
                <a:cs typeface="Arial" charset="0"/>
              </a:rPr>
              <a:t>соціальних</a:t>
            </a:r>
            <a:r>
              <a:rPr lang="ru-RU" sz="1800" dirty="0" smtClean="0">
                <a:latin typeface="Arial" charset="0"/>
                <a:cs typeface="Arial" charset="0"/>
              </a:rPr>
              <a:t>, </a:t>
            </a:r>
            <a:r>
              <a:rPr lang="ru-RU" sz="1800" dirty="0" err="1" smtClean="0">
                <a:latin typeface="Arial" charset="0"/>
                <a:cs typeface="Arial" charset="0"/>
              </a:rPr>
              <a:t>професійних</a:t>
            </a:r>
            <a:r>
              <a:rPr lang="ru-RU" sz="1800" dirty="0" smtClean="0">
                <a:latin typeface="Arial" charset="0"/>
                <a:cs typeface="Arial" charset="0"/>
              </a:rPr>
              <a:t>, </a:t>
            </a:r>
            <a:r>
              <a:rPr lang="ru-RU" sz="1800" dirty="0" err="1" smtClean="0">
                <a:latin typeface="Arial" charset="0"/>
                <a:cs typeface="Arial" charset="0"/>
              </a:rPr>
              <a:t>творчих</a:t>
            </a:r>
            <a:r>
              <a:rPr lang="ru-RU" sz="1800" dirty="0" smtClean="0">
                <a:latin typeface="Arial" charset="0"/>
                <a:cs typeface="Arial" charset="0"/>
              </a:rPr>
              <a:t> </a:t>
            </a:r>
            <a:r>
              <a:rPr lang="ru-RU" sz="1800" dirty="0" err="1" smtClean="0">
                <a:latin typeface="Arial" charset="0"/>
                <a:cs typeface="Arial" charset="0"/>
              </a:rPr>
              <a:t>функцій</a:t>
            </a:r>
            <a:r>
              <a:rPr lang="ru-RU" sz="1800" dirty="0" smtClean="0">
                <a:latin typeface="Arial" charset="0"/>
                <a:cs typeface="Arial" charset="0"/>
              </a:rPr>
              <a:t> у</a:t>
            </a:r>
          </a:p>
          <a:p>
            <a:pPr eaLnBrk="1" hangingPunct="1">
              <a:buNone/>
            </a:pPr>
            <a:r>
              <a:rPr lang="ru-RU" sz="1800" dirty="0" err="1" smtClean="0">
                <a:latin typeface="Arial" charset="0"/>
                <a:cs typeface="Arial" charset="0"/>
              </a:rPr>
              <a:t>майбутньому</a:t>
            </a:r>
            <a:r>
              <a:rPr lang="ru-RU" sz="1800" dirty="0" smtClean="0">
                <a:latin typeface="Arial" charset="0"/>
                <a:cs typeface="Arial" charset="0"/>
              </a:rPr>
              <a:t>.</a:t>
            </a:r>
          </a:p>
          <a:p>
            <a:pPr eaLnBrk="1" hangingPunct="1">
              <a:buNone/>
            </a:pPr>
            <a:r>
              <a:rPr lang="ru-RU" sz="1800" dirty="0" smtClean="0">
                <a:latin typeface="Arial" charset="0"/>
                <a:cs typeface="Arial" charset="0"/>
              </a:rPr>
              <a:t>		</a:t>
            </a:r>
            <a:r>
              <a:rPr lang="ru-RU" sz="1800" dirty="0" err="1" smtClean="0">
                <a:latin typeface="Arial" charset="0"/>
                <a:cs typeface="Arial" charset="0"/>
              </a:rPr>
              <a:t>Потрапляючи</a:t>
            </a:r>
            <a:r>
              <a:rPr lang="ru-RU" sz="1800" dirty="0" smtClean="0">
                <a:latin typeface="Arial" charset="0"/>
                <a:cs typeface="Arial" charset="0"/>
              </a:rPr>
              <a:t> до </a:t>
            </a:r>
            <a:r>
              <a:rPr lang="ru-RU" sz="1800" dirty="0" err="1" smtClean="0">
                <a:latin typeface="Arial" charset="0"/>
                <a:cs typeface="Arial" charset="0"/>
              </a:rPr>
              <a:t>школи</a:t>
            </a:r>
            <a:r>
              <a:rPr lang="ru-RU" sz="1800" dirty="0" smtClean="0">
                <a:latin typeface="Arial" charset="0"/>
                <a:cs typeface="Arial" charset="0"/>
              </a:rPr>
              <a:t> </a:t>
            </a:r>
            <a:r>
              <a:rPr lang="ru-RU" sz="1800" dirty="0" err="1" smtClean="0">
                <a:latin typeface="Arial" charset="0"/>
                <a:cs typeface="Arial" charset="0"/>
              </a:rPr>
              <a:t>після</a:t>
            </a:r>
            <a:r>
              <a:rPr lang="ru-RU" sz="1800" dirty="0" smtClean="0">
                <a:latin typeface="Arial" charset="0"/>
                <a:cs typeface="Arial" charset="0"/>
              </a:rPr>
              <a:t> </a:t>
            </a:r>
            <a:r>
              <a:rPr lang="ru-RU" sz="1800" dirty="0" err="1" smtClean="0">
                <a:latin typeface="Arial" charset="0"/>
                <a:cs typeface="Arial" charset="0"/>
              </a:rPr>
              <a:t>дитячого</a:t>
            </a:r>
            <a:r>
              <a:rPr lang="ru-RU" sz="1800" dirty="0" smtClean="0">
                <a:latin typeface="Arial" charset="0"/>
                <a:cs typeface="Arial" charset="0"/>
              </a:rPr>
              <a:t> садка, </a:t>
            </a:r>
            <a:r>
              <a:rPr lang="ru-RU" sz="1800" dirty="0" err="1" smtClean="0">
                <a:latin typeface="Arial" charset="0"/>
                <a:cs typeface="Arial" charset="0"/>
              </a:rPr>
              <a:t>дитина</a:t>
            </a:r>
            <a:endParaRPr lang="ru-RU" sz="1800" dirty="0" smtClean="0">
              <a:latin typeface="Arial" charset="0"/>
              <a:cs typeface="Arial" charset="0"/>
            </a:endParaRPr>
          </a:p>
          <a:p>
            <a:pPr eaLnBrk="1" hangingPunct="1">
              <a:buNone/>
            </a:pPr>
            <a:r>
              <a:rPr lang="ru-RU" sz="1800" dirty="0" err="1" smtClean="0">
                <a:latin typeface="Arial" charset="0"/>
                <a:cs typeface="Arial" charset="0"/>
              </a:rPr>
              <a:t>зустрічається</a:t>
            </a:r>
            <a:r>
              <a:rPr lang="ru-RU" sz="1800" dirty="0" smtClean="0">
                <a:latin typeface="Arial" charset="0"/>
                <a:cs typeface="Arial" charset="0"/>
              </a:rPr>
              <a:t> </a:t>
            </a:r>
            <a:r>
              <a:rPr lang="ru-RU" sz="1800" dirty="0" err="1" smtClean="0">
                <a:latin typeface="Arial" charset="0"/>
                <a:cs typeface="Arial" charset="0"/>
              </a:rPr>
              <a:t>з</a:t>
            </a:r>
            <a:r>
              <a:rPr lang="ru-RU" sz="1800" dirty="0" smtClean="0">
                <a:latin typeface="Arial" charset="0"/>
                <a:cs typeface="Arial" charset="0"/>
              </a:rPr>
              <a:t> </a:t>
            </a:r>
            <a:r>
              <a:rPr lang="ru-RU" sz="1800" dirty="0" err="1" smtClean="0">
                <a:latin typeface="Arial" charset="0"/>
                <a:cs typeface="Arial" charset="0"/>
              </a:rPr>
              <a:t>іншим</a:t>
            </a:r>
            <a:r>
              <a:rPr lang="ru-RU" sz="1800" dirty="0" smtClean="0">
                <a:latin typeface="Arial" charset="0"/>
                <a:cs typeface="Arial" charset="0"/>
              </a:rPr>
              <a:t> видом </a:t>
            </a:r>
            <a:r>
              <a:rPr lang="ru-RU" sz="1800" dirty="0" err="1" smtClean="0">
                <a:latin typeface="Arial" charset="0"/>
                <a:cs typeface="Arial" charset="0"/>
              </a:rPr>
              <a:t>діяльності</a:t>
            </a:r>
            <a:r>
              <a:rPr lang="ru-RU" sz="1800" dirty="0" smtClean="0">
                <a:latin typeface="Arial" charset="0"/>
                <a:cs typeface="Arial" charset="0"/>
              </a:rPr>
              <a:t>– </a:t>
            </a:r>
            <a:r>
              <a:rPr lang="ru-RU" sz="1800" dirty="0" err="1" smtClean="0">
                <a:latin typeface="Arial" charset="0"/>
                <a:cs typeface="Arial" charset="0"/>
              </a:rPr>
              <a:t>навчанням</a:t>
            </a:r>
            <a:r>
              <a:rPr lang="ru-RU" sz="1800" dirty="0" smtClean="0">
                <a:latin typeface="Arial" charset="0"/>
                <a:cs typeface="Arial" charset="0"/>
              </a:rPr>
              <a:t>. Але </a:t>
            </a:r>
            <a:r>
              <a:rPr lang="ru-RU" sz="1800" dirty="0" err="1" smtClean="0">
                <a:latin typeface="Arial" charset="0"/>
                <a:cs typeface="Arial" charset="0"/>
              </a:rPr>
              <a:t>гра</a:t>
            </a:r>
            <a:endParaRPr lang="ru-RU" sz="1800" dirty="0" smtClean="0">
              <a:latin typeface="Arial" charset="0"/>
              <a:cs typeface="Arial" charset="0"/>
            </a:endParaRPr>
          </a:p>
          <a:p>
            <a:pPr eaLnBrk="1" hangingPunct="1">
              <a:buNone/>
            </a:pPr>
            <a:r>
              <a:rPr lang="ru-RU" sz="1800" dirty="0" err="1" smtClean="0">
                <a:latin typeface="Arial" charset="0"/>
                <a:cs typeface="Arial" charset="0"/>
              </a:rPr>
              <a:t>залишається</a:t>
            </a:r>
            <a:r>
              <a:rPr lang="ru-RU" sz="1800" dirty="0" smtClean="0">
                <a:latin typeface="Arial" charset="0"/>
                <a:cs typeface="Arial" charset="0"/>
              </a:rPr>
              <a:t> </a:t>
            </a:r>
            <a:r>
              <a:rPr lang="ru-RU" sz="1800" dirty="0" err="1" smtClean="0">
                <a:latin typeface="Arial" charset="0"/>
                <a:cs typeface="Arial" charset="0"/>
              </a:rPr>
              <a:t>важливим</a:t>
            </a:r>
            <a:r>
              <a:rPr lang="ru-RU" sz="1800" dirty="0" smtClean="0">
                <a:latin typeface="Arial" charset="0"/>
                <a:cs typeface="Arial" charset="0"/>
              </a:rPr>
              <a:t> </a:t>
            </a:r>
            <a:r>
              <a:rPr lang="ru-RU" sz="1800" dirty="0" err="1" smtClean="0">
                <a:latin typeface="Arial" charset="0"/>
                <a:cs typeface="Arial" charset="0"/>
              </a:rPr>
              <a:t>засобом</a:t>
            </a:r>
            <a:r>
              <a:rPr lang="ru-RU" sz="1800" dirty="0" smtClean="0">
                <a:latin typeface="Arial" charset="0"/>
                <a:cs typeface="Arial" charset="0"/>
              </a:rPr>
              <a:t> не </a:t>
            </a:r>
            <a:r>
              <a:rPr lang="ru-RU" sz="1800" dirty="0" err="1" smtClean="0">
                <a:latin typeface="Arial" charset="0"/>
                <a:cs typeface="Arial" charset="0"/>
              </a:rPr>
              <a:t>лише</a:t>
            </a:r>
            <a:r>
              <a:rPr lang="ru-RU" sz="1800" dirty="0" smtClean="0">
                <a:latin typeface="Arial" charset="0"/>
                <a:cs typeface="Arial" charset="0"/>
              </a:rPr>
              <a:t> </a:t>
            </a:r>
            <a:r>
              <a:rPr lang="ru-RU" sz="1800" dirty="0" err="1" smtClean="0">
                <a:latin typeface="Arial" charset="0"/>
                <a:cs typeface="Arial" charset="0"/>
              </a:rPr>
              <a:t>відпочинку</a:t>
            </a:r>
            <a:r>
              <a:rPr lang="ru-RU" sz="1800" dirty="0" smtClean="0">
                <a:latin typeface="Arial" charset="0"/>
                <a:cs typeface="Arial" charset="0"/>
              </a:rPr>
              <a:t>, а </a:t>
            </a:r>
            <a:r>
              <a:rPr lang="ru-RU" sz="1800" dirty="0" err="1" smtClean="0">
                <a:latin typeface="Arial" charset="0"/>
                <a:cs typeface="Arial" charset="0"/>
              </a:rPr>
              <a:t>й</a:t>
            </a:r>
            <a:r>
              <a:rPr lang="ru-RU" sz="1800" dirty="0" smtClean="0">
                <a:latin typeface="Arial" charset="0"/>
                <a:cs typeface="Arial" charset="0"/>
              </a:rPr>
              <a:t> </a:t>
            </a:r>
            <a:r>
              <a:rPr lang="ru-RU" sz="1800" dirty="0" err="1" smtClean="0">
                <a:latin typeface="Arial" charset="0"/>
                <a:cs typeface="Arial" charset="0"/>
              </a:rPr>
              <a:t>творчого</a:t>
            </a:r>
            <a:r>
              <a:rPr lang="ru-RU" sz="1800" dirty="0" smtClean="0">
                <a:latin typeface="Arial" charset="0"/>
                <a:cs typeface="Arial" charset="0"/>
              </a:rPr>
              <a:t> </a:t>
            </a:r>
          </a:p>
          <a:p>
            <a:pPr eaLnBrk="1" hangingPunct="1">
              <a:buNone/>
            </a:pPr>
            <a:r>
              <a:rPr lang="ru-RU" sz="1800" dirty="0" err="1" smtClean="0">
                <a:latin typeface="Arial" charset="0"/>
                <a:cs typeface="Arial" charset="0"/>
              </a:rPr>
              <a:t>пізнання</a:t>
            </a:r>
            <a:r>
              <a:rPr lang="ru-RU" sz="1800" dirty="0" smtClean="0">
                <a:latin typeface="Arial" charset="0"/>
                <a:cs typeface="Arial" charset="0"/>
              </a:rPr>
              <a:t> </a:t>
            </a:r>
            <a:r>
              <a:rPr lang="ru-RU" sz="1800" dirty="0" err="1" smtClean="0">
                <a:latin typeface="Arial" charset="0"/>
                <a:cs typeface="Arial" charset="0"/>
              </a:rPr>
              <a:t>життя</a:t>
            </a:r>
            <a:r>
              <a:rPr lang="ru-RU" sz="1800" dirty="0" smtClean="0">
                <a:latin typeface="Arial" charset="0"/>
                <a:cs typeface="Arial" charset="0"/>
              </a:rPr>
              <a:t>. </a:t>
            </a:r>
            <a:r>
              <a:rPr lang="ru-RU" sz="1800" dirty="0" err="1" smtClean="0">
                <a:latin typeface="Arial" charset="0"/>
                <a:cs typeface="Arial" charset="0"/>
              </a:rPr>
              <a:t>Ігрова</a:t>
            </a:r>
            <a:r>
              <a:rPr lang="ru-RU" sz="1800" dirty="0" smtClean="0">
                <a:latin typeface="Arial" charset="0"/>
                <a:cs typeface="Arial" charset="0"/>
              </a:rPr>
              <a:t> </a:t>
            </a:r>
            <a:r>
              <a:rPr lang="ru-RU" sz="1800" dirty="0" err="1" smtClean="0">
                <a:latin typeface="Arial" charset="0"/>
                <a:cs typeface="Arial" charset="0"/>
              </a:rPr>
              <a:t>позиція</a:t>
            </a:r>
            <a:r>
              <a:rPr lang="ru-RU" sz="1800" dirty="0" smtClean="0">
                <a:latin typeface="Arial" charset="0"/>
                <a:cs typeface="Arial" charset="0"/>
              </a:rPr>
              <a:t> – </a:t>
            </a:r>
            <a:r>
              <a:rPr lang="ru-RU" sz="1800" dirty="0" err="1" smtClean="0">
                <a:latin typeface="Arial" charset="0"/>
                <a:cs typeface="Arial" charset="0"/>
              </a:rPr>
              <a:t>могутній</a:t>
            </a:r>
            <a:r>
              <a:rPr lang="ru-RU" sz="1800" dirty="0" smtClean="0">
                <a:latin typeface="Arial" charset="0"/>
                <a:cs typeface="Arial" charset="0"/>
              </a:rPr>
              <a:t> </a:t>
            </a:r>
            <a:r>
              <a:rPr lang="ru-RU" sz="1800" dirty="0" err="1" smtClean="0">
                <a:latin typeface="Arial" charset="0"/>
                <a:cs typeface="Arial" charset="0"/>
              </a:rPr>
              <a:t>засіб</a:t>
            </a:r>
            <a:r>
              <a:rPr lang="ru-RU" sz="1800" dirty="0" smtClean="0">
                <a:latin typeface="Arial" charset="0"/>
                <a:cs typeface="Arial" charset="0"/>
              </a:rPr>
              <a:t> </a:t>
            </a:r>
            <a:r>
              <a:rPr lang="ru-RU" sz="1800" dirty="0" err="1" smtClean="0">
                <a:latin typeface="Arial" charset="0"/>
                <a:cs typeface="Arial" charset="0"/>
              </a:rPr>
              <a:t>виховного</a:t>
            </a:r>
            <a:r>
              <a:rPr lang="ru-RU" sz="1800" dirty="0" smtClean="0">
                <a:latin typeface="Arial" charset="0"/>
                <a:cs typeface="Arial" charset="0"/>
              </a:rPr>
              <a:t> </a:t>
            </a:r>
            <a:r>
              <a:rPr lang="ru-RU" sz="1800" dirty="0" err="1" smtClean="0">
                <a:latin typeface="Arial" charset="0"/>
                <a:cs typeface="Arial" charset="0"/>
              </a:rPr>
              <a:t>впливу</a:t>
            </a:r>
            <a:r>
              <a:rPr lang="ru-RU" sz="1800" dirty="0" smtClean="0">
                <a:latin typeface="Arial" charset="0"/>
                <a:cs typeface="Arial" charset="0"/>
              </a:rPr>
              <a:t> на</a:t>
            </a:r>
          </a:p>
          <a:p>
            <a:pPr eaLnBrk="1" hangingPunct="1">
              <a:buNone/>
            </a:pPr>
            <a:r>
              <a:rPr lang="ru-RU" sz="1800" dirty="0" err="1" smtClean="0">
                <a:latin typeface="Arial" charset="0"/>
                <a:cs typeface="Arial" charset="0"/>
              </a:rPr>
              <a:t>дітей</a:t>
            </a:r>
            <a:r>
              <a:rPr lang="ru-RU" sz="1800" dirty="0" smtClean="0">
                <a:latin typeface="Arial" charset="0"/>
                <a:cs typeface="Arial" charset="0"/>
              </a:rPr>
              <a:t>.</a:t>
            </a:r>
          </a:p>
        </p:txBody>
      </p:sp>
      <p:pic>
        <p:nvPicPr>
          <p:cNvPr id="3" name="Рисунок 2" descr="DSC045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3933056"/>
            <a:ext cx="4096455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Зображення02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3933056"/>
            <a:ext cx="2976330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0" y="332656"/>
            <a:ext cx="8892480" cy="6076056"/>
          </a:xfrm>
        </p:spPr>
        <p:txBody>
          <a:bodyPr/>
          <a:lstStyle/>
          <a:p>
            <a:pPr>
              <a:buNone/>
            </a:pPr>
            <a:r>
              <a:rPr lang="ru-RU" sz="1400" dirty="0" smtClean="0">
                <a:solidFill>
                  <a:srgbClr val="002060"/>
                </a:solidFill>
              </a:rPr>
              <a:t>		</a:t>
            </a:r>
            <a:r>
              <a:rPr lang="ru-RU" sz="1800" dirty="0" smtClean="0"/>
              <a:t>У </a:t>
            </a:r>
            <a:r>
              <a:rPr lang="ru-RU" sz="1800" dirty="0" err="1" smtClean="0"/>
              <a:t>процесі</a:t>
            </a:r>
            <a:r>
              <a:rPr lang="ru-RU" sz="1800" dirty="0" smtClean="0"/>
              <a:t> </a:t>
            </a:r>
            <a:r>
              <a:rPr lang="ru-RU" sz="1800" dirty="0" err="1" smtClean="0"/>
              <a:t>гри</a:t>
            </a:r>
            <a:r>
              <a:rPr lang="ru-RU" sz="1800" dirty="0" smtClean="0"/>
              <a:t> в </a:t>
            </a:r>
            <a:r>
              <a:rPr lang="ru-RU" sz="1800" dirty="0" err="1" smtClean="0"/>
              <a:t>учнів</a:t>
            </a:r>
            <a:r>
              <a:rPr lang="ru-RU" sz="1800" dirty="0" smtClean="0"/>
              <a:t> </a:t>
            </a:r>
            <a:r>
              <a:rPr lang="ru-RU" sz="1800" dirty="0" err="1" smtClean="0"/>
              <a:t>виробляється</a:t>
            </a:r>
            <a:r>
              <a:rPr lang="ru-RU" sz="1800" dirty="0" smtClean="0"/>
              <a:t> </a:t>
            </a:r>
            <a:r>
              <a:rPr lang="ru-RU" sz="1800" dirty="0" err="1" smtClean="0"/>
              <a:t>звичка</a:t>
            </a:r>
            <a:r>
              <a:rPr lang="ru-RU" sz="1800" dirty="0" smtClean="0"/>
              <a:t> </a:t>
            </a:r>
            <a:r>
              <a:rPr lang="ru-RU" sz="1800" dirty="0" err="1" smtClean="0"/>
              <a:t>зосереджуватися</a:t>
            </a:r>
            <a:r>
              <a:rPr lang="ru-RU" sz="1800" dirty="0" smtClean="0"/>
              <a:t>, </a:t>
            </a:r>
            <a:r>
              <a:rPr lang="ru-RU" sz="1800" dirty="0" err="1" smtClean="0"/>
              <a:t>самостійно</a:t>
            </a:r>
            <a:r>
              <a:rPr lang="ru-RU" sz="1800" dirty="0" smtClean="0"/>
              <a:t> </a:t>
            </a:r>
            <a:r>
              <a:rPr lang="ru-RU" sz="1800" dirty="0" err="1" smtClean="0"/>
              <a:t>думати</a:t>
            </a:r>
            <a:r>
              <a:rPr lang="ru-RU" sz="1800" dirty="0" smtClean="0"/>
              <a:t>, </a:t>
            </a:r>
            <a:r>
              <a:rPr lang="ru-RU" sz="1800" dirty="0" err="1" smtClean="0"/>
              <a:t>розвивати</a:t>
            </a:r>
            <a:r>
              <a:rPr lang="ru-RU" sz="1800" dirty="0" smtClean="0"/>
              <a:t> </a:t>
            </a:r>
            <a:r>
              <a:rPr lang="ru-RU" sz="1800" dirty="0" err="1" smtClean="0"/>
              <a:t>увагу</a:t>
            </a:r>
            <a:r>
              <a:rPr lang="ru-RU" sz="1800" dirty="0" smtClean="0"/>
              <a:t>. </a:t>
            </a:r>
            <a:r>
              <a:rPr lang="ru-RU" sz="1800" dirty="0" err="1" smtClean="0"/>
              <a:t>Захопившись</a:t>
            </a:r>
            <a:r>
              <a:rPr lang="ru-RU" sz="1800" dirty="0" smtClean="0"/>
              <a:t> </a:t>
            </a:r>
            <a:r>
              <a:rPr lang="ru-RU" sz="1800" dirty="0" err="1" smtClean="0"/>
              <a:t>грою</a:t>
            </a:r>
            <a:r>
              <a:rPr lang="ru-RU" sz="1800" dirty="0" smtClean="0"/>
              <a:t>, </a:t>
            </a:r>
            <a:r>
              <a:rPr lang="ru-RU" sz="1800" dirty="0" err="1" smtClean="0"/>
              <a:t>діти</a:t>
            </a:r>
            <a:r>
              <a:rPr lang="ru-RU" sz="1800" dirty="0" smtClean="0"/>
              <a:t> не </a:t>
            </a:r>
            <a:r>
              <a:rPr lang="ru-RU" sz="1800" dirty="0" err="1" smtClean="0"/>
              <a:t>помічають</a:t>
            </a:r>
            <a:r>
              <a:rPr lang="ru-RU" sz="1800" dirty="0" smtClean="0"/>
              <a:t>, </a:t>
            </a:r>
            <a:r>
              <a:rPr lang="ru-RU" sz="1800" dirty="0" err="1" smtClean="0"/>
              <a:t>що</a:t>
            </a:r>
            <a:r>
              <a:rPr lang="ru-RU" sz="1800" dirty="0" smtClean="0"/>
              <a:t> </a:t>
            </a:r>
            <a:r>
              <a:rPr lang="ru-RU" sz="1800" dirty="0" err="1" smtClean="0"/>
              <a:t>навчаються</a:t>
            </a:r>
            <a:r>
              <a:rPr lang="ru-RU" sz="1800" dirty="0" smtClean="0"/>
              <a:t> до </a:t>
            </a:r>
            <a:r>
              <a:rPr lang="ru-RU" sz="1800" dirty="0" err="1" smtClean="0"/>
              <a:t>активної</a:t>
            </a:r>
            <a:r>
              <a:rPr lang="ru-RU" sz="1800" dirty="0" smtClean="0"/>
              <a:t> </a:t>
            </a:r>
            <a:r>
              <a:rPr lang="ru-RU" sz="1800" dirty="0" err="1" smtClean="0"/>
              <a:t>діяльності</a:t>
            </a:r>
            <a:r>
              <a:rPr lang="ru-RU" sz="1800" dirty="0" smtClean="0"/>
              <a:t> </a:t>
            </a:r>
            <a:r>
              <a:rPr lang="ru-RU" sz="1800" dirty="0" err="1" smtClean="0"/>
              <a:t>залучаються</a:t>
            </a:r>
            <a:r>
              <a:rPr lang="ru-RU" sz="1800" dirty="0" smtClean="0"/>
              <a:t> </a:t>
            </a:r>
            <a:r>
              <a:rPr lang="ru-RU" sz="1800" dirty="0" err="1" smtClean="0"/>
              <a:t>навіть</a:t>
            </a:r>
            <a:r>
              <a:rPr lang="ru-RU" sz="1800" dirty="0" smtClean="0"/>
              <a:t> </a:t>
            </a:r>
            <a:r>
              <a:rPr lang="ru-RU" sz="1800" dirty="0" err="1" smtClean="0"/>
              <a:t>найпасивніші</a:t>
            </a:r>
            <a:r>
              <a:rPr lang="ru-RU" sz="1800" dirty="0" smtClean="0"/>
              <a:t> </a:t>
            </a:r>
            <a:r>
              <a:rPr lang="ru-RU" sz="1800" dirty="0" err="1" smtClean="0"/>
              <a:t>учні</a:t>
            </a:r>
            <a:r>
              <a:rPr lang="ru-RU" sz="1800" dirty="0" smtClean="0"/>
              <a:t>. </a:t>
            </a:r>
          </a:p>
          <a:p>
            <a:pPr>
              <a:buNone/>
            </a:pPr>
            <a:endParaRPr lang="ru-RU" sz="1400" dirty="0" smtClean="0">
              <a:latin typeface="Arial" charset="0"/>
              <a:cs typeface="Arial" charset="0"/>
            </a:endParaRPr>
          </a:p>
        </p:txBody>
      </p:sp>
      <p:pic>
        <p:nvPicPr>
          <p:cNvPr id="3" name="Рисунок 2" descr="Зображення38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340768"/>
            <a:ext cx="2689104" cy="2016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Зображення13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44141" y="1484784"/>
            <a:ext cx="2688299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Зображення33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1772816"/>
            <a:ext cx="2736304" cy="2052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Зображення38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3429000"/>
            <a:ext cx="2088232" cy="2784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P184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55776" y="3861048"/>
            <a:ext cx="3638299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Ігри на перерві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80984" y="4005064"/>
            <a:ext cx="2784309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solidFill>
                  <a:srgbClr val="C00000"/>
                </a:solidFill>
                <a:effectLst/>
              </a:rPr>
              <a:t>ДИДАКТИЧНІ  ІГРИ , </a:t>
            </a:r>
            <a:br>
              <a:rPr lang="ru-RU" sz="3600" b="1" dirty="0" smtClean="0">
                <a:solidFill>
                  <a:srgbClr val="C00000"/>
                </a:solidFill>
                <a:effectLst/>
              </a:rPr>
            </a:br>
            <a:r>
              <a:rPr lang="ru-RU" sz="3600" b="1" dirty="0" smtClean="0">
                <a:solidFill>
                  <a:srgbClr val="C00000"/>
                </a:solidFill>
                <a:effectLst/>
              </a:rPr>
              <a:t>ЯКІ  ВИКОРИСТОВУЮ НА УРОКАХ:</a:t>
            </a:r>
            <a:endParaRPr lang="ru-RU" sz="3600" b="1" dirty="0" smtClean="0">
              <a:solidFill>
                <a:srgbClr val="FF00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827584" y="1529408"/>
            <a:ext cx="4040188" cy="5328592"/>
          </a:xfrm>
        </p:spPr>
        <p:txBody>
          <a:bodyPr/>
          <a:lstStyle/>
          <a:p>
            <a:pPr>
              <a:buFontTx/>
              <a:buChar char="-"/>
            </a:pPr>
            <a:r>
              <a:rPr lang="uk-UA" sz="2000" i="1" dirty="0" err="1" smtClean="0">
                <a:solidFill>
                  <a:srgbClr val="3333FF"/>
                </a:solidFill>
              </a:rPr>
              <a:t>“Хто</a:t>
            </a:r>
            <a:r>
              <a:rPr lang="uk-UA" sz="2000" i="1" dirty="0" smtClean="0">
                <a:solidFill>
                  <a:srgbClr val="3333FF"/>
                </a:solidFill>
              </a:rPr>
              <a:t> більше знайде…”</a:t>
            </a:r>
          </a:p>
          <a:p>
            <a:pPr>
              <a:buFontTx/>
              <a:buChar char="-"/>
            </a:pPr>
            <a:r>
              <a:rPr lang="ru-RU" sz="2000" i="1" dirty="0" smtClean="0">
                <a:solidFill>
                  <a:srgbClr val="3333FF"/>
                </a:solidFill>
              </a:rPr>
              <a:t>“</a:t>
            </a:r>
            <a:r>
              <a:rPr lang="ru-RU" sz="2000" i="1" dirty="0" err="1" smtClean="0">
                <a:solidFill>
                  <a:srgbClr val="3333FF"/>
                </a:solidFill>
              </a:rPr>
              <a:t>Хто</a:t>
            </a:r>
            <a:r>
              <a:rPr lang="ru-RU" sz="2000" i="1" dirty="0" smtClean="0">
                <a:solidFill>
                  <a:srgbClr val="3333FF"/>
                </a:solidFill>
              </a:rPr>
              <a:t> </a:t>
            </a:r>
            <a:r>
              <a:rPr lang="ru-RU" sz="2000" i="1" dirty="0" err="1" smtClean="0">
                <a:solidFill>
                  <a:srgbClr val="3333FF"/>
                </a:solidFill>
              </a:rPr>
              <a:t>з</a:t>
            </a:r>
            <a:r>
              <a:rPr lang="ru-RU" sz="2000" i="1" dirty="0" smtClean="0">
                <a:solidFill>
                  <a:srgbClr val="3333FF"/>
                </a:solidFill>
              </a:rPr>
              <a:t> </a:t>
            </a:r>
            <a:r>
              <a:rPr lang="ru-RU" sz="2000" i="1" dirty="0" err="1" smtClean="0">
                <a:solidFill>
                  <a:srgbClr val="3333FF"/>
                </a:solidFill>
              </a:rPr>
              <a:t>якої</a:t>
            </a:r>
            <a:r>
              <a:rPr lang="ru-RU" sz="2000" i="1" dirty="0" smtClean="0">
                <a:solidFill>
                  <a:srgbClr val="3333FF"/>
                </a:solidFill>
              </a:rPr>
              <a:t> </a:t>
            </a:r>
            <a:r>
              <a:rPr lang="ru-RU" sz="2000" i="1" dirty="0" err="1" smtClean="0">
                <a:solidFill>
                  <a:srgbClr val="3333FF"/>
                </a:solidFill>
              </a:rPr>
              <a:t>казки</a:t>
            </a:r>
            <a:r>
              <a:rPr lang="ru-RU" sz="2000" i="1" dirty="0" smtClean="0">
                <a:solidFill>
                  <a:srgbClr val="3333FF"/>
                </a:solidFill>
              </a:rPr>
              <a:t>?”</a:t>
            </a:r>
          </a:p>
          <a:p>
            <a:pPr>
              <a:buFontTx/>
              <a:buChar char="-"/>
            </a:pPr>
            <a:r>
              <a:rPr lang="ru-RU" sz="2000" i="1" dirty="0" smtClean="0">
                <a:solidFill>
                  <a:srgbClr val="3333FF"/>
                </a:solidFill>
              </a:rPr>
              <a:t>“</a:t>
            </a:r>
            <a:r>
              <a:rPr lang="ru-RU" sz="2000" i="1" dirty="0" err="1" smtClean="0">
                <a:solidFill>
                  <a:srgbClr val="3333FF"/>
                </a:solidFill>
              </a:rPr>
              <a:t>Відгадай</a:t>
            </a:r>
            <a:r>
              <a:rPr lang="ru-RU" sz="2000" i="1" dirty="0" smtClean="0">
                <a:solidFill>
                  <a:srgbClr val="3333FF"/>
                </a:solidFill>
              </a:rPr>
              <a:t> </a:t>
            </a:r>
            <a:r>
              <a:rPr lang="ru-RU" sz="2000" i="1" dirty="0" err="1" smtClean="0">
                <a:solidFill>
                  <a:srgbClr val="3333FF"/>
                </a:solidFill>
              </a:rPr>
              <a:t>казку,загадку</a:t>
            </a:r>
            <a:r>
              <a:rPr lang="ru-RU" sz="2000" i="1" dirty="0" smtClean="0">
                <a:solidFill>
                  <a:srgbClr val="3333FF"/>
                </a:solidFill>
              </a:rPr>
              <a:t>”</a:t>
            </a:r>
          </a:p>
          <a:p>
            <a:pPr>
              <a:buFontTx/>
              <a:buChar char="-"/>
            </a:pPr>
            <a:r>
              <a:rPr lang="ru-RU" sz="2000" i="1" dirty="0" smtClean="0">
                <a:solidFill>
                  <a:srgbClr val="3333FF"/>
                </a:solidFill>
              </a:rPr>
              <a:t>“</a:t>
            </a:r>
            <a:r>
              <a:rPr lang="ru-RU" sz="2000" i="1" dirty="0" err="1" smtClean="0">
                <a:solidFill>
                  <a:srgbClr val="3333FF"/>
                </a:solidFill>
              </a:rPr>
              <a:t>Чарівна</a:t>
            </a:r>
            <a:r>
              <a:rPr lang="ru-RU" sz="2000" i="1" dirty="0" smtClean="0">
                <a:solidFill>
                  <a:srgbClr val="3333FF"/>
                </a:solidFill>
              </a:rPr>
              <a:t> </a:t>
            </a:r>
            <a:r>
              <a:rPr lang="ru-RU" sz="2000" i="1" dirty="0" err="1" smtClean="0">
                <a:solidFill>
                  <a:srgbClr val="3333FF"/>
                </a:solidFill>
              </a:rPr>
              <a:t>скринька</a:t>
            </a:r>
            <a:r>
              <a:rPr lang="ru-RU" sz="2000" i="1" dirty="0" smtClean="0">
                <a:solidFill>
                  <a:srgbClr val="3333FF"/>
                </a:solidFill>
              </a:rPr>
              <a:t>”</a:t>
            </a:r>
          </a:p>
          <a:p>
            <a:pPr>
              <a:buFontTx/>
              <a:buChar char="-"/>
            </a:pPr>
            <a:r>
              <a:rPr lang="ru-RU" sz="2000" i="1" dirty="0" smtClean="0">
                <a:solidFill>
                  <a:srgbClr val="3333FF"/>
                </a:solidFill>
              </a:rPr>
              <a:t>“</a:t>
            </a:r>
            <a:r>
              <a:rPr lang="ru-RU" sz="2000" i="1" dirty="0" err="1" smtClean="0">
                <a:solidFill>
                  <a:srgbClr val="3333FF"/>
                </a:solidFill>
              </a:rPr>
              <a:t>Відгадай</a:t>
            </a:r>
            <a:r>
              <a:rPr lang="ru-RU" sz="2000" i="1" dirty="0" smtClean="0">
                <a:solidFill>
                  <a:srgbClr val="3333FF"/>
                </a:solidFill>
              </a:rPr>
              <a:t> - </a:t>
            </a:r>
            <a:r>
              <a:rPr lang="ru-RU" sz="2000" i="1" dirty="0" err="1" smtClean="0">
                <a:solidFill>
                  <a:srgbClr val="3333FF"/>
                </a:solidFill>
              </a:rPr>
              <a:t>розшифруй</a:t>
            </a:r>
            <a:r>
              <a:rPr lang="ru-RU" sz="2000" i="1" dirty="0" smtClean="0">
                <a:solidFill>
                  <a:srgbClr val="3333FF"/>
                </a:solidFill>
              </a:rPr>
              <a:t>”</a:t>
            </a:r>
          </a:p>
          <a:p>
            <a:pPr>
              <a:buFontTx/>
              <a:buChar char="-"/>
            </a:pPr>
            <a:r>
              <a:rPr lang="ru-RU" sz="2000" i="1" dirty="0" smtClean="0">
                <a:solidFill>
                  <a:srgbClr val="3333FF"/>
                </a:solidFill>
              </a:rPr>
              <a:t>“Я починаю, а </a:t>
            </a:r>
            <a:r>
              <a:rPr lang="ru-RU" sz="2000" i="1" dirty="0" err="1" smtClean="0">
                <a:solidFill>
                  <a:srgbClr val="3333FF"/>
                </a:solidFill>
              </a:rPr>
              <a:t>ти</a:t>
            </a:r>
            <a:r>
              <a:rPr lang="ru-RU" sz="2000" i="1" dirty="0" smtClean="0">
                <a:solidFill>
                  <a:srgbClr val="3333FF"/>
                </a:solidFill>
              </a:rPr>
              <a:t> </a:t>
            </a:r>
            <a:r>
              <a:rPr lang="ru-RU" sz="2000" i="1" dirty="0" err="1" smtClean="0">
                <a:solidFill>
                  <a:srgbClr val="3333FF"/>
                </a:solidFill>
              </a:rPr>
              <a:t>закінчуєш</a:t>
            </a:r>
            <a:r>
              <a:rPr lang="ru-RU" sz="2000" i="1" dirty="0" smtClean="0">
                <a:solidFill>
                  <a:srgbClr val="3333FF"/>
                </a:solidFill>
              </a:rPr>
              <a:t> ”</a:t>
            </a:r>
          </a:p>
          <a:p>
            <a:pPr>
              <a:buFontTx/>
              <a:buChar char="-"/>
            </a:pPr>
            <a:r>
              <a:rPr lang="ru-RU" sz="2000" i="1" dirty="0" smtClean="0">
                <a:solidFill>
                  <a:srgbClr val="3333FF"/>
                </a:solidFill>
              </a:rPr>
              <a:t>“</a:t>
            </a:r>
            <a:r>
              <a:rPr lang="ru-RU" sz="2000" i="1" dirty="0" err="1" smtClean="0">
                <a:solidFill>
                  <a:srgbClr val="3333FF"/>
                </a:solidFill>
              </a:rPr>
              <a:t>Хто</a:t>
            </a:r>
            <a:r>
              <a:rPr lang="ru-RU" sz="2000" i="1" dirty="0" smtClean="0">
                <a:solidFill>
                  <a:srgbClr val="3333FF"/>
                </a:solidFill>
              </a:rPr>
              <a:t> </a:t>
            </a:r>
            <a:r>
              <a:rPr lang="ru-RU" sz="2000" i="1" dirty="0" err="1" smtClean="0">
                <a:solidFill>
                  <a:srgbClr val="3333FF"/>
                </a:solidFill>
              </a:rPr>
              <a:t>швидше</a:t>
            </a:r>
            <a:r>
              <a:rPr lang="ru-RU" sz="2000" i="1" dirty="0" smtClean="0">
                <a:solidFill>
                  <a:srgbClr val="3333FF"/>
                </a:solidFill>
              </a:rPr>
              <a:t> </a:t>
            </a:r>
            <a:r>
              <a:rPr lang="ru-RU" sz="2000" i="1" dirty="0" err="1" smtClean="0">
                <a:solidFill>
                  <a:srgbClr val="3333FF"/>
                </a:solidFill>
              </a:rPr>
              <a:t>розплутає</a:t>
            </a:r>
            <a:r>
              <a:rPr lang="ru-RU" sz="2000" i="1" dirty="0" smtClean="0">
                <a:solidFill>
                  <a:srgbClr val="3333FF"/>
                </a:solidFill>
              </a:rPr>
              <a:t> </a:t>
            </a:r>
            <a:r>
              <a:rPr lang="ru-RU" sz="2000" i="1" dirty="0" err="1" smtClean="0">
                <a:solidFill>
                  <a:srgbClr val="3333FF"/>
                </a:solidFill>
              </a:rPr>
              <a:t>порівняння</a:t>
            </a:r>
            <a:r>
              <a:rPr lang="ru-RU" sz="2000" i="1" dirty="0" smtClean="0">
                <a:solidFill>
                  <a:srgbClr val="3333FF"/>
                </a:solidFill>
              </a:rPr>
              <a:t> ? “</a:t>
            </a:r>
            <a:endParaRPr lang="uk-UA" sz="2000" i="1" dirty="0" smtClean="0">
              <a:solidFill>
                <a:srgbClr val="3333FF"/>
              </a:solidFill>
            </a:endParaRPr>
          </a:p>
          <a:p>
            <a:pPr>
              <a:buFontTx/>
              <a:buChar char="-"/>
            </a:pPr>
            <a:r>
              <a:rPr lang="ru-RU" sz="2000" i="1" dirty="0" smtClean="0">
                <a:solidFill>
                  <a:srgbClr val="3333FF"/>
                </a:solidFill>
              </a:rPr>
              <a:t>„</a:t>
            </a:r>
            <a:r>
              <a:rPr lang="ru-RU" sz="2000" i="1" dirty="0" err="1" smtClean="0">
                <a:solidFill>
                  <a:srgbClr val="3333FF"/>
                </a:solidFill>
              </a:rPr>
              <a:t>Що</a:t>
            </a:r>
            <a:r>
              <a:rPr lang="ru-RU" sz="2000" i="1" dirty="0" smtClean="0">
                <a:solidFill>
                  <a:srgbClr val="3333FF"/>
                </a:solidFill>
              </a:rPr>
              <a:t> </a:t>
            </a:r>
            <a:r>
              <a:rPr lang="ru-RU" sz="2000" i="1" dirty="0" err="1" smtClean="0">
                <a:solidFill>
                  <a:srgbClr val="3333FF"/>
                </a:solidFill>
              </a:rPr>
              <a:t>змінилося</a:t>
            </a:r>
            <a:r>
              <a:rPr lang="ru-RU" sz="2000" i="1" dirty="0" smtClean="0">
                <a:solidFill>
                  <a:srgbClr val="3333FF"/>
                </a:solidFill>
              </a:rPr>
              <a:t>? ”</a:t>
            </a:r>
          </a:p>
          <a:p>
            <a:pPr>
              <a:buFontTx/>
              <a:buChar char="-"/>
            </a:pPr>
            <a:r>
              <a:rPr lang="ru-RU" sz="2000" i="1" dirty="0" smtClean="0">
                <a:solidFill>
                  <a:srgbClr val="3333FF"/>
                </a:solidFill>
              </a:rPr>
              <a:t>„</a:t>
            </a:r>
            <a:r>
              <a:rPr lang="ru-RU" sz="2000" i="1" dirty="0" err="1" smtClean="0">
                <a:solidFill>
                  <a:srgbClr val="3333FF"/>
                </a:solidFill>
              </a:rPr>
              <a:t>Впізнай</a:t>
            </a:r>
            <a:r>
              <a:rPr lang="ru-RU" sz="2000" i="1" dirty="0" smtClean="0">
                <a:solidFill>
                  <a:srgbClr val="3333FF"/>
                </a:solidFill>
              </a:rPr>
              <a:t> за голосом"</a:t>
            </a:r>
          </a:p>
          <a:p>
            <a:pPr>
              <a:buFontTx/>
              <a:buChar char="-"/>
            </a:pPr>
            <a:r>
              <a:rPr lang="ru-RU" sz="2000" i="1" dirty="0" smtClean="0">
                <a:solidFill>
                  <a:srgbClr val="3333FF"/>
                </a:solidFill>
              </a:rPr>
              <a:t>„</a:t>
            </a:r>
            <a:r>
              <a:rPr lang="ru-RU" sz="2000" i="1" dirty="0" err="1" smtClean="0">
                <a:solidFill>
                  <a:srgbClr val="3333FF"/>
                </a:solidFill>
              </a:rPr>
              <a:t>Чи</a:t>
            </a:r>
            <a:r>
              <a:rPr lang="ru-RU" sz="2000" i="1" dirty="0" smtClean="0">
                <a:solidFill>
                  <a:srgbClr val="3333FF"/>
                </a:solidFill>
              </a:rPr>
              <a:t> </a:t>
            </a:r>
            <a:r>
              <a:rPr lang="ru-RU" sz="2000" i="1" dirty="0" err="1" smtClean="0">
                <a:solidFill>
                  <a:srgbClr val="3333FF"/>
                </a:solidFill>
              </a:rPr>
              <a:t>буває</a:t>
            </a:r>
            <a:r>
              <a:rPr lang="ru-RU" sz="2000" i="1" dirty="0" smtClean="0">
                <a:solidFill>
                  <a:srgbClr val="3333FF"/>
                </a:solidFill>
              </a:rPr>
              <a:t> так?»</a:t>
            </a:r>
          </a:p>
          <a:p>
            <a:pPr>
              <a:buFontTx/>
              <a:buChar char="-"/>
            </a:pPr>
            <a:r>
              <a:rPr lang="uk-UA" sz="2000" i="1" dirty="0" smtClean="0">
                <a:solidFill>
                  <a:srgbClr val="3333FF"/>
                </a:solidFill>
              </a:rPr>
              <a:t>“КВК”</a:t>
            </a:r>
            <a:endParaRPr lang="ru-RU" sz="2000" i="1" dirty="0" smtClean="0">
              <a:solidFill>
                <a:srgbClr val="3333FF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4"/>
          </p:nvPr>
        </p:nvSpPr>
        <p:spPr>
          <a:xfrm>
            <a:off x="4716016" y="1529408"/>
            <a:ext cx="4185791" cy="5328592"/>
          </a:xfrm>
        </p:spPr>
        <p:txBody>
          <a:bodyPr/>
          <a:lstStyle/>
          <a:p>
            <a:pPr>
              <a:buFontTx/>
              <a:buChar char="-"/>
            </a:pPr>
            <a:r>
              <a:rPr lang="ru-RU" sz="2000" i="1" dirty="0" smtClean="0">
                <a:solidFill>
                  <a:srgbClr val="3333FF"/>
                </a:solidFill>
              </a:rPr>
              <a:t>«</a:t>
            </a:r>
            <a:r>
              <a:rPr lang="ru-RU" sz="2000" i="1" dirty="0" err="1" smtClean="0">
                <a:solidFill>
                  <a:srgbClr val="3333FF"/>
                </a:solidFill>
              </a:rPr>
              <a:t>Взаємні</a:t>
            </a:r>
            <a:r>
              <a:rPr lang="ru-RU" sz="2000" i="1" dirty="0" smtClean="0">
                <a:solidFill>
                  <a:srgbClr val="3333FF"/>
                </a:solidFill>
              </a:rPr>
              <a:t> </a:t>
            </a:r>
            <a:r>
              <a:rPr lang="ru-RU" sz="2000" i="1" dirty="0" err="1" smtClean="0">
                <a:solidFill>
                  <a:srgbClr val="3333FF"/>
                </a:solidFill>
              </a:rPr>
              <a:t>запитання</a:t>
            </a:r>
            <a:r>
              <a:rPr lang="ru-RU" sz="2000" i="1" dirty="0" smtClean="0">
                <a:solidFill>
                  <a:srgbClr val="3333FF"/>
                </a:solidFill>
              </a:rPr>
              <a:t>»</a:t>
            </a:r>
          </a:p>
          <a:p>
            <a:pPr>
              <a:buFontTx/>
              <a:buChar char="-"/>
            </a:pPr>
            <a:r>
              <a:rPr lang="ru-RU" sz="2000" i="1" dirty="0" smtClean="0">
                <a:solidFill>
                  <a:srgbClr val="3333FF"/>
                </a:solidFill>
              </a:rPr>
              <a:t>«Порушена </a:t>
            </a:r>
            <a:r>
              <a:rPr lang="ru-RU" sz="2000" i="1" dirty="0" err="1" smtClean="0">
                <a:solidFill>
                  <a:srgbClr val="3333FF"/>
                </a:solidFill>
              </a:rPr>
              <a:t>послідовність</a:t>
            </a:r>
            <a:r>
              <a:rPr lang="ru-RU" sz="2000" i="1" dirty="0" smtClean="0">
                <a:solidFill>
                  <a:srgbClr val="3333FF"/>
                </a:solidFill>
              </a:rPr>
              <a:t>»</a:t>
            </a:r>
            <a:br>
              <a:rPr lang="ru-RU" sz="2000" i="1" dirty="0" smtClean="0">
                <a:solidFill>
                  <a:srgbClr val="3333FF"/>
                </a:solidFill>
              </a:rPr>
            </a:br>
            <a:r>
              <a:rPr lang="ru-RU" sz="2000" i="1" dirty="0" smtClean="0">
                <a:solidFill>
                  <a:srgbClr val="3333FF"/>
                </a:solidFill>
              </a:rPr>
              <a:t>(робота в </a:t>
            </a:r>
            <a:r>
              <a:rPr lang="ru-RU" sz="2000" i="1" dirty="0" err="1" smtClean="0">
                <a:solidFill>
                  <a:srgbClr val="3333FF"/>
                </a:solidFill>
              </a:rPr>
              <a:t>групах</a:t>
            </a:r>
            <a:r>
              <a:rPr lang="ru-RU" sz="2000" i="1" dirty="0" smtClean="0">
                <a:solidFill>
                  <a:srgbClr val="3333FF"/>
                </a:solidFill>
              </a:rPr>
              <a:t>)</a:t>
            </a:r>
          </a:p>
          <a:p>
            <a:pPr>
              <a:buFontTx/>
              <a:buChar char="-"/>
            </a:pPr>
            <a:r>
              <a:rPr lang="ru-RU" sz="2000" i="1" dirty="0" smtClean="0">
                <a:solidFill>
                  <a:srgbClr val="3333FF"/>
                </a:solidFill>
              </a:rPr>
              <a:t>«</a:t>
            </a:r>
            <a:r>
              <a:rPr lang="ru-RU" sz="2000" i="1" dirty="0" err="1" smtClean="0">
                <a:solidFill>
                  <a:srgbClr val="3333FF"/>
                </a:solidFill>
              </a:rPr>
              <a:t>Асоціативний</a:t>
            </a:r>
            <a:r>
              <a:rPr lang="ru-RU" sz="2000" i="1" dirty="0" smtClean="0">
                <a:solidFill>
                  <a:srgbClr val="3333FF"/>
                </a:solidFill>
              </a:rPr>
              <a:t> кущ»</a:t>
            </a:r>
          </a:p>
          <a:p>
            <a:pPr>
              <a:buFontTx/>
              <a:buChar char="-"/>
            </a:pPr>
            <a:r>
              <a:rPr lang="ru-RU" sz="2000" i="1" dirty="0" smtClean="0">
                <a:solidFill>
                  <a:srgbClr val="3333FF"/>
                </a:solidFill>
              </a:rPr>
              <a:t>«</a:t>
            </a:r>
            <a:r>
              <a:rPr lang="ru-RU" sz="2000" i="1" dirty="0" err="1" smtClean="0">
                <a:solidFill>
                  <a:srgbClr val="3333FF"/>
                </a:solidFill>
              </a:rPr>
              <a:t>Доповідач-респондент</a:t>
            </a:r>
            <a:r>
              <a:rPr lang="ru-RU" sz="2000" i="1" dirty="0" smtClean="0">
                <a:solidFill>
                  <a:srgbClr val="3333FF"/>
                </a:solidFill>
              </a:rPr>
              <a:t>»</a:t>
            </a:r>
          </a:p>
          <a:p>
            <a:pPr>
              <a:buFontTx/>
              <a:buChar char="-"/>
            </a:pPr>
            <a:r>
              <a:rPr lang="ru-RU" sz="2000" i="1" dirty="0" smtClean="0">
                <a:solidFill>
                  <a:srgbClr val="3333FF"/>
                </a:solidFill>
              </a:rPr>
              <a:t>«Письмо в </a:t>
            </a:r>
            <a:r>
              <a:rPr lang="ru-RU" sz="2000" i="1" dirty="0" err="1" smtClean="0">
                <a:solidFill>
                  <a:srgbClr val="3333FF"/>
                </a:solidFill>
              </a:rPr>
              <a:t>малюнках</a:t>
            </a:r>
            <a:r>
              <a:rPr lang="ru-RU" sz="2000" i="1" dirty="0" smtClean="0">
                <a:solidFill>
                  <a:srgbClr val="3333FF"/>
                </a:solidFill>
              </a:rPr>
              <a:t>»</a:t>
            </a:r>
          </a:p>
          <a:p>
            <a:pPr>
              <a:buFontTx/>
              <a:buChar char="-"/>
            </a:pPr>
            <a:r>
              <a:rPr lang="ru-RU" sz="2000" i="1" dirty="0" smtClean="0">
                <a:solidFill>
                  <a:srgbClr val="3333FF"/>
                </a:solidFill>
              </a:rPr>
              <a:t>“</a:t>
            </a:r>
            <a:r>
              <a:rPr lang="ru-RU" sz="2000" i="1" dirty="0" err="1" smtClean="0">
                <a:solidFill>
                  <a:srgbClr val="3333FF"/>
                </a:solidFill>
              </a:rPr>
              <a:t>Хто</a:t>
            </a:r>
            <a:r>
              <a:rPr lang="ru-RU" sz="2000" i="1" dirty="0" smtClean="0">
                <a:solidFill>
                  <a:srgbClr val="3333FF"/>
                </a:solidFill>
              </a:rPr>
              <a:t> правильно </a:t>
            </a:r>
            <a:r>
              <a:rPr lang="ru-RU" sz="2000" i="1" dirty="0" err="1" smtClean="0">
                <a:solidFill>
                  <a:srgbClr val="3333FF"/>
                </a:solidFill>
              </a:rPr>
              <a:t>закінчить</a:t>
            </a:r>
            <a:r>
              <a:rPr lang="ru-RU" sz="2000" i="1" dirty="0" smtClean="0">
                <a:solidFill>
                  <a:srgbClr val="3333FF"/>
                </a:solidFill>
              </a:rPr>
              <a:t>…?”</a:t>
            </a:r>
          </a:p>
          <a:p>
            <a:pPr>
              <a:buFontTx/>
              <a:buChar char="-"/>
            </a:pPr>
            <a:r>
              <a:rPr lang="ru-RU" sz="2000" i="1" dirty="0" smtClean="0">
                <a:solidFill>
                  <a:srgbClr val="3333FF"/>
                </a:solidFill>
              </a:rPr>
              <a:t>“</a:t>
            </a:r>
            <a:r>
              <a:rPr lang="ru-RU" sz="2000" i="1" dirty="0" err="1" smtClean="0">
                <a:solidFill>
                  <a:srgbClr val="3333FF"/>
                </a:solidFill>
              </a:rPr>
              <a:t>Хто</a:t>
            </a:r>
            <a:r>
              <a:rPr lang="ru-RU" sz="2000" i="1" dirty="0" smtClean="0">
                <a:solidFill>
                  <a:srgbClr val="3333FF"/>
                </a:solidFill>
              </a:rPr>
              <a:t> </a:t>
            </a:r>
            <a:r>
              <a:rPr lang="ru-RU" sz="2000" i="1" dirty="0" err="1" smtClean="0">
                <a:solidFill>
                  <a:srgbClr val="3333FF"/>
                </a:solidFill>
              </a:rPr>
              <a:t>більше</a:t>
            </a:r>
            <a:r>
              <a:rPr lang="ru-RU" sz="2000" i="1" dirty="0" smtClean="0">
                <a:solidFill>
                  <a:srgbClr val="3333FF"/>
                </a:solidFill>
              </a:rPr>
              <a:t> </a:t>
            </a:r>
            <a:r>
              <a:rPr lang="ru-RU" sz="2000" i="1" dirty="0" err="1" smtClean="0">
                <a:solidFill>
                  <a:srgbClr val="3333FF"/>
                </a:solidFill>
              </a:rPr>
              <a:t>знає</a:t>
            </a:r>
            <a:r>
              <a:rPr lang="ru-RU" sz="2000" i="1" dirty="0" smtClean="0">
                <a:solidFill>
                  <a:srgbClr val="3333FF"/>
                </a:solidFill>
              </a:rPr>
              <a:t>…?”</a:t>
            </a:r>
          </a:p>
          <a:p>
            <a:pPr>
              <a:buFontTx/>
              <a:buChar char="-"/>
            </a:pPr>
            <a:r>
              <a:rPr lang="uk-UA" sz="2000" i="1" dirty="0" smtClean="0">
                <a:solidFill>
                  <a:srgbClr val="3333FF"/>
                </a:solidFill>
              </a:rPr>
              <a:t>“ Хто швидше…”</a:t>
            </a:r>
          </a:p>
          <a:p>
            <a:pPr>
              <a:buFontTx/>
              <a:buChar char="-"/>
            </a:pPr>
            <a:r>
              <a:rPr lang="uk-UA" sz="2000" i="1" dirty="0" smtClean="0">
                <a:solidFill>
                  <a:srgbClr val="3333FF"/>
                </a:solidFill>
              </a:rPr>
              <a:t>“ Довіряй </a:t>
            </a:r>
            <a:r>
              <a:rPr lang="uk-UA" sz="2000" i="1" dirty="0" err="1" smtClean="0">
                <a:solidFill>
                  <a:srgbClr val="3333FF"/>
                </a:solidFill>
              </a:rPr>
              <a:t>сусідові”</a:t>
            </a:r>
            <a:endParaRPr lang="uk-UA" sz="2000" i="1" dirty="0" smtClean="0">
              <a:solidFill>
                <a:srgbClr val="3333FF"/>
              </a:solidFill>
            </a:endParaRPr>
          </a:p>
          <a:p>
            <a:pPr>
              <a:buFontTx/>
              <a:buChar char="-"/>
            </a:pPr>
            <a:r>
              <a:rPr lang="uk-UA" sz="2000" i="1" dirty="0" err="1" smtClean="0">
                <a:solidFill>
                  <a:srgbClr val="3333FF"/>
                </a:solidFill>
              </a:rPr>
              <a:t>“Забий</a:t>
            </a:r>
            <a:r>
              <a:rPr lang="uk-UA" sz="2000" i="1" dirty="0" smtClean="0">
                <a:solidFill>
                  <a:srgbClr val="3333FF"/>
                </a:solidFill>
              </a:rPr>
              <a:t> </a:t>
            </a:r>
            <a:r>
              <a:rPr lang="uk-UA" sz="2000" i="1" dirty="0" err="1" smtClean="0">
                <a:solidFill>
                  <a:srgbClr val="3333FF"/>
                </a:solidFill>
              </a:rPr>
              <a:t>гол”</a:t>
            </a:r>
            <a:endParaRPr lang="uk-UA" sz="2000" i="1" dirty="0" smtClean="0">
              <a:solidFill>
                <a:srgbClr val="3333FF"/>
              </a:solidFill>
            </a:endParaRPr>
          </a:p>
          <a:p>
            <a:pPr>
              <a:buFontTx/>
              <a:buChar char="-"/>
            </a:pPr>
            <a:r>
              <a:rPr lang="uk-UA" sz="2000" i="1" dirty="0" err="1" smtClean="0">
                <a:solidFill>
                  <a:srgbClr val="3333FF"/>
                </a:solidFill>
              </a:rPr>
              <a:t>“Плутанка”</a:t>
            </a:r>
            <a:r>
              <a:rPr lang="uk-UA" sz="2000" i="1" dirty="0" smtClean="0">
                <a:solidFill>
                  <a:srgbClr val="3333FF"/>
                </a:solidFill>
              </a:rPr>
              <a:t> та ін.</a:t>
            </a:r>
          </a:p>
          <a:p>
            <a:pPr>
              <a:buFontTx/>
              <a:buChar char="-"/>
            </a:pPr>
            <a:endParaRPr lang="uk-UA" i="1" dirty="0" smtClean="0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siaoke0011008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31076" name="Rectangle 4"/>
          <p:cNvSpPr>
            <a:spLocks noChangeArrowheads="1"/>
          </p:cNvSpPr>
          <p:nvPr/>
        </p:nvSpPr>
        <p:spPr bwMode="auto">
          <a:xfrm>
            <a:off x="5004048" y="836712"/>
            <a:ext cx="3888432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Times New Roman" pitchFamily="18" charset="0"/>
              </a:rPr>
              <a:t>На уроках української мови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використовую творчий підхід до вибору теми творів, раціонально підбираю творчі завдання; реалізую нестандартні форми проведення уроків, що передбачає активізацію творчого потенціалу учнів, інтегрованих уроків, дебатів, круглого столу.</a:t>
            </a:r>
          </a:p>
        </p:txBody>
      </p:sp>
      <p:pic>
        <p:nvPicPr>
          <p:cNvPr id="5" name="Рисунок 4" descr="Зображення387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4365104"/>
            <a:ext cx="2304256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Зображення38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88640"/>
            <a:ext cx="2267744" cy="1729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Зображення38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83769" y="476672"/>
            <a:ext cx="2400266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Зображення380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2132856"/>
            <a:ext cx="2411760" cy="1808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Зображення350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411760" y="3284984"/>
            <a:ext cx="2328259" cy="1746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Кимоно">
  <a:themeElements>
    <a:clrScheme name="Кимоно 1">
      <a:dk1>
        <a:srgbClr val="2F1311"/>
      </a:dk1>
      <a:lt1>
        <a:srgbClr val="C16059"/>
      </a:lt1>
      <a:dk2>
        <a:srgbClr val="F7D47D"/>
      </a:dk2>
      <a:lt2>
        <a:srgbClr val="000000"/>
      </a:lt2>
      <a:accent1>
        <a:srgbClr val="D5B781"/>
      </a:accent1>
      <a:accent2>
        <a:srgbClr val="79AF7D"/>
      </a:accent2>
      <a:accent3>
        <a:srgbClr val="DDB6B5"/>
      </a:accent3>
      <a:accent4>
        <a:srgbClr val="270E0D"/>
      </a:accent4>
      <a:accent5>
        <a:srgbClr val="E7D8C1"/>
      </a:accent5>
      <a:accent6>
        <a:srgbClr val="6D9E71"/>
      </a:accent6>
      <a:hlink>
        <a:srgbClr val="F0B854"/>
      </a:hlink>
      <a:folHlink>
        <a:srgbClr val="DC893E"/>
      </a:folHlink>
    </a:clrScheme>
    <a:fontScheme name="Кимоно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имоно 1">
        <a:dk1>
          <a:srgbClr val="2F1311"/>
        </a:dk1>
        <a:lt1>
          <a:srgbClr val="C16059"/>
        </a:lt1>
        <a:dk2>
          <a:srgbClr val="F7D47D"/>
        </a:dk2>
        <a:lt2>
          <a:srgbClr val="000000"/>
        </a:lt2>
        <a:accent1>
          <a:srgbClr val="D5B781"/>
        </a:accent1>
        <a:accent2>
          <a:srgbClr val="79AF7D"/>
        </a:accent2>
        <a:accent3>
          <a:srgbClr val="DDB6B5"/>
        </a:accent3>
        <a:accent4>
          <a:srgbClr val="270E0D"/>
        </a:accent4>
        <a:accent5>
          <a:srgbClr val="E7D8C1"/>
        </a:accent5>
        <a:accent6>
          <a:srgbClr val="6D9E71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имоно 2">
        <a:dk1>
          <a:srgbClr val="000000"/>
        </a:dk1>
        <a:lt1>
          <a:srgbClr val="FFFFFF"/>
        </a:lt1>
        <a:dk2>
          <a:srgbClr val="000000"/>
        </a:dk2>
        <a:lt2>
          <a:srgbClr val="F7D47D"/>
        </a:lt2>
        <a:accent1>
          <a:srgbClr val="C19341"/>
        </a:accent1>
        <a:accent2>
          <a:srgbClr val="60A265"/>
        </a:accent2>
        <a:accent3>
          <a:srgbClr val="AAAAAA"/>
        </a:accent3>
        <a:accent4>
          <a:srgbClr val="DADADA"/>
        </a:accent4>
        <a:accent5>
          <a:srgbClr val="DDC8B0"/>
        </a:accent5>
        <a:accent6>
          <a:srgbClr val="56925B"/>
        </a:accent6>
        <a:hlink>
          <a:srgbClr val="EB9F17"/>
        </a:hlink>
        <a:folHlink>
          <a:srgbClr val="CF76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имоно 3">
        <a:dk1>
          <a:srgbClr val="00002E"/>
        </a:dk1>
        <a:lt1>
          <a:srgbClr val="FFFFFF"/>
        </a:lt1>
        <a:dk2>
          <a:srgbClr val="003399"/>
        </a:dk2>
        <a:lt2>
          <a:srgbClr val="F4BC40"/>
        </a:lt2>
        <a:accent1>
          <a:srgbClr val="9280CC"/>
        </a:accent1>
        <a:accent2>
          <a:srgbClr val="BD51A1"/>
        </a:accent2>
        <a:accent3>
          <a:srgbClr val="AAADCA"/>
        </a:accent3>
        <a:accent4>
          <a:srgbClr val="DADADA"/>
        </a:accent4>
        <a:accent5>
          <a:srgbClr val="C7C0E2"/>
        </a:accent5>
        <a:accent6>
          <a:srgbClr val="AB4991"/>
        </a:accent6>
        <a:hlink>
          <a:srgbClr val="CC66FF"/>
        </a:hlink>
        <a:folHlink>
          <a:srgbClr val="824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имоно 4">
        <a:dk1>
          <a:srgbClr val="2F1311"/>
        </a:dk1>
        <a:lt1>
          <a:srgbClr val="7A8E9C"/>
        </a:lt1>
        <a:dk2>
          <a:srgbClr val="FDF4DF"/>
        </a:dk2>
        <a:lt2>
          <a:srgbClr val="3E4A52"/>
        </a:lt2>
        <a:accent1>
          <a:srgbClr val="81ABA0"/>
        </a:accent1>
        <a:accent2>
          <a:srgbClr val="CD817B"/>
        </a:accent2>
        <a:accent3>
          <a:srgbClr val="BEC6CB"/>
        </a:accent3>
        <a:accent4>
          <a:srgbClr val="270E0D"/>
        </a:accent4>
        <a:accent5>
          <a:srgbClr val="C1D2CD"/>
        </a:accent5>
        <a:accent6>
          <a:srgbClr val="BA746F"/>
        </a:accent6>
        <a:hlink>
          <a:srgbClr val="BEBC76"/>
        </a:hlink>
        <a:folHlink>
          <a:srgbClr val="668E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имоно 5">
        <a:dk1>
          <a:srgbClr val="2F1311"/>
        </a:dk1>
        <a:lt1>
          <a:srgbClr val="7A9C7C"/>
        </a:lt1>
        <a:dk2>
          <a:srgbClr val="FBEBC3"/>
        </a:dk2>
        <a:lt2>
          <a:srgbClr val="3C503D"/>
        </a:lt2>
        <a:accent1>
          <a:srgbClr val="D5B781"/>
        </a:accent1>
        <a:accent2>
          <a:srgbClr val="C16059"/>
        </a:accent2>
        <a:accent3>
          <a:srgbClr val="BECBBF"/>
        </a:accent3>
        <a:accent4>
          <a:srgbClr val="270E0D"/>
        </a:accent4>
        <a:accent5>
          <a:srgbClr val="E7D8C1"/>
        </a:accent5>
        <a:accent6>
          <a:srgbClr val="AF5650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имоно 6">
        <a:dk1>
          <a:srgbClr val="000000"/>
        </a:dk1>
        <a:lt1>
          <a:srgbClr val="D9EFE0"/>
        </a:lt1>
        <a:dk2>
          <a:srgbClr val="30605A"/>
        </a:dk2>
        <a:lt2>
          <a:srgbClr val="15331E"/>
        </a:lt2>
        <a:accent1>
          <a:srgbClr val="A4C6BA"/>
        </a:accent1>
        <a:accent2>
          <a:srgbClr val="558F7D"/>
        </a:accent2>
        <a:accent3>
          <a:srgbClr val="E9F6ED"/>
        </a:accent3>
        <a:accent4>
          <a:srgbClr val="000000"/>
        </a:accent4>
        <a:accent5>
          <a:srgbClr val="CFDFD9"/>
        </a:accent5>
        <a:accent6>
          <a:srgbClr val="4C8171"/>
        </a:accent6>
        <a:hlink>
          <a:srgbClr val="C1C177"/>
        </a:hlink>
        <a:folHlink>
          <a:srgbClr val="A08F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имоно 7">
        <a:dk1>
          <a:srgbClr val="2F1311"/>
        </a:dk1>
        <a:lt1>
          <a:srgbClr val="CFC7B5"/>
        </a:lt1>
        <a:dk2>
          <a:srgbClr val="853F35"/>
        </a:dk2>
        <a:lt2>
          <a:srgbClr val="8E7F5E"/>
        </a:lt2>
        <a:accent1>
          <a:srgbClr val="EBD2A5"/>
        </a:accent1>
        <a:accent2>
          <a:srgbClr val="A5C9A8"/>
        </a:accent2>
        <a:accent3>
          <a:srgbClr val="E4E0D7"/>
        </a:accent3>
        <a:accent4>
          <a:srgbClr val="270E0D"/>
        </a:accent4>
        <a:accent5>
          <a:srgbClr val="F3E5CF"/>
        </a:accent5>
        <a:accent6>
          <a:srgbClr val="95B698"/>
        </a:accent6>
        <a:hlink>
          <a:srgbClr val="C68510"/>
        </a:hlink>
        <a:folHlink>
          <a:srgbClr val="E5A87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имоно 8">
        <a:dk1>
          <a:srgbClr val="000000"/>
        </a:dk1>
        <a:lt1>
          <a:srgbClr val="F0EED8"/>
        </a:lt1>
        <a:dk2>
          <a:srgbClr val="666729"/>
        </a:dk2>
        <a:lt2>
          <a:srgbClr val="3F3B19"/>
        </a:lt2>
        <a:accent1>
          <a:srgbClr val="E9D47D"/>
        </a:accent1>
        <a:accent2>
          <a:srgbClr val="D4DD91"/>
        </a:accent2>
        <a:accent3>
          <a:srgbClr val="F6F5E9"/>
        </a:accent3>
        <a:accent4>
          <a:srgbClr val="000000"/>
        </a:accent4>
        <a:accent5>
          <a:srgbClr val="F2E6BF"/>
        </a:accent5>
        <a:accent6>
          <a:srgbClr val="C0C883"/>
        </a:accent6>
        <a:hlink>
          <a:srgbClr val="9D943F"/>
        </a:hlink>
        <a:folHlink>
          <a:srgbClr val="C9C1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Тема Office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Презентация ЗЕЛЁНАЯ РАМК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Презентация ЗЕЛЁНЫЕ ЛИСТОЧКИ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Презентация ЦВЕТОЧНАЯ РАМК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1144</TotalTime>
  <Words>914</Words>
  <Application>Microsoft Office PowerPoint</Application>
  <PresentationFormat>Экран (4:3)</PresentationFormat>
  <Paragraphs>145</Paragraphs>
  <Slides>22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9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2" baseType="lpstr">
      <vt:lpstr>Тема Office</vt:lpstr>
      <vt:lpstr>Кимоно</vt:lpstr>
      <vt:lpstr>Оформление по умолчанию</vt:lpstr>
      <vt:lpstr>2_Тема Office</vt:lpstr>
      <vt:lpstr>3_Тема Office</vt:lpstr>
      <vt:lpstr>6_Тема Office</vt:lpstr>
      <vt:lpstr>Презентация ЗЕЛЁНАЯ РАМКА</vt:lpstr>
      <vt:lpstr>Презентация ЗЕЛЁНЫЕ ЛИСТОЧКИ</vt:lpstr>
      <vt:lpstr>Презентация ЦВЕТОЧНАЯ РАМКА</vt:lpstr>
      <vt:lpstr>Image</vt:lpstr>
      <vt:lpstr>ПРЕЗЕНТАЦІЯ  досвіду роботи  вчителя початкових класів Липівської ЗОШ І-ІІІ ст. Цимбали Надії Андріївни</vt:lpstr>
      <vt:lpstr>Візитна карточка</vt:lpstr>
      <vt:lpstr>Слайд 3</vt:lpstr>
      <vt:lpstr>Проблема, над якою працюю: “Дидактичні  ігри в процесі                           навчання молодших школярів”. </vt:lpstr>
      <vt:lpstr>Слайд 5</vt:lpstr>
      <vt:lpstr>Слайд 6</vt:lpstr>
      <vt:lpstr>Слайд 7</vt:lpstr>
      <vt:lpstr>ДИДАКТИЧНІ  ІГРИ ,  ЯКІ  ВИКОРИСТОВУЮ НА УРОКАХ:</vt:lpstr>
      <vt:lpstr>Слайд 9</vt:lpstr>
      <vt:lpstr>Слайд 10</vt:lpstr>
      <vt:lpstr>Слайд 11</vt:lpstr>
      <vt:lpstr>Слайд 12</vt:lpstr>
      <vt:lpstr>Слайд 13</vt:lpstr>
      <vt:lpstr>ПРИНЦИПИ РОБОТИ</vt:lpstr>
      <vt:lpstr>Слайд 15</vt:lpstr>
      <vt:lpstr>Слайд 16</vt:lpstr>
      <vt:lpstr>Творчість учителя – запорука успіхів учнів</vt:lpstr>
      <vt:lpstr>Застосування  комп’ютерних технологій </vt:lpstr>
      <vt:lpstr>Дидактичні ігри використовую як в позакласній роботі,  так і в позашкільній</vt:lpstr>
      <vt:lpstr>Наші екскурсії</vt:lpstr>
      <vt:lpstr>Наші свята</vt:lpstr>
      <vt:lpstr>Слайд 22</vt:lpstr>
    </vt:vector>
  </TitlesOfParts>
  <Company>RePack by SPecialiST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 досвіду роботи  вчителя початкових класів Липівської ЗОШ І-ІІІ ст. Цимбали Надії Андріївни</dc:title>
  <dc:creator>user</dc:creator>
  <cp:lastModifiedBy>Admin</cp:lastModifiedBy>
  <cp:revision>156</cp:revision>
  <dcterms:created xsi:type="dcterms:W3CDTF">2013-11-17T13:47:11Z</dcterms:created>
  <dcterms:modified xsi:type="dcterms:W3CDTF">2015-02-16T13:59:58Z</dcterms:modified>
</cp:coreProperties>
</file>